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notesSlides/notesSlide10.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notesSlides/notesSlide11.xml" ContentType="application/vnd.openxmlformats-officedocument.presentationml.notesSl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2.xml" ContentType="application/vnd.openxmlformats-officedocument.presentationml.notesSlid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3.xml" ContentType="application/vnd.openxmlformats-officedocument.presentationml.notesSlide+xml"/>
  <Override PartName="/ppt/charts/chart22.xml" ContentType="application/vnd.openxmlformats-officedocument.drawingml.chart+xml"/>
  <Override PartName="/ppt/notesSlides/notesSlide14.xml" ContentType="application/vnd.openxmlformats-officedocument.presentationml.notesSl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5.xml" ContentType="application/vnd.openxmlformats-officedocument.presentationml.notesSl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1" r:id="rId4"/>
  </p:sldMasterIdLst>
  <p:notesMasterIdLst>
    <p:notesMasterId r:id="rId45"/>
  </p:notesMasterIdLst>
  <p:handoutMasterIdLst>
    <p:handoutMasterId r:id="rId46"/>
  </p:handoutMasterIdLst>
  <p:sldIdLst>
    <p:sldId id="390" r:id="rId5"/>
    <p:sldId id="257" r:id="rId6"/>
    <p:sldId id="554" r:id="rId7"/>
    <p:sldId id="311" r:id="rId8"/>
    <p:sldId id="1039" r:id="rId9"/>
    <p:sldId id="1040" r:id="rId10"/>
    <p:sldId id="1031" r:id="rId11"/>
    <p:sldId id="999" r:id="rId12"/>
    <p:sldId id="1005" r:id="rId13"/>
    <p:sldId id="1015" r:id="rId14"/>
    <p:sldId id="1024" r:id="rId15"/>
    <p:sldId id="1021" r:id="rId16"/>
    <p:sldId id="1006" r:id="rId17"/>
    <p:sldId id="1022" r:id="rId18"/>
    <p:sldId id="1019" r:id="rId19"/>
    <p:sldId id="1023" r:id="rId20"/>
    <p:sldId id="1041" r:id="rId21"/>
    <p:sldId id="1009" r:id="rId22"/>
    <p:sldId id="1025" r:id="rId23"/>
    <p:sldId id="1010" r:id="rId24"/>
    <p:sldId id="1027" r:id="rId25"/>
    <p:sldId id="1038" r:id="rId26"/>
    <p:sldId id="1030" r:id="rId27"/>
    <p:sldId id="1028" r:id="rId28"/>
    <p:sldId id="1007" r:id="rId29"/>
    <p:sldId id="1017" r:id="rId30"/>
    <p:sldId id="1011" r:id="rId31"/>
    <p:sldId id="1035" r:id="rId32"/>
    <p:sldId id="1036" r:id="rId33"/>
    <p:sldId id="1014" r:id="rId34"/>
    <p:sldId id="1008" r:id="rId35"/>
    <p:sldId id="1018" r:id="rId36"/>
    <p:sldId id="1037" r:id="rId37"/>
    <p:sldId id="1012" r:id="rId38"/>
    <p:sldId id="1032" r:id="rId39"/>
    <p:sldId id="1034" r:id="rId40"/>
    <p:sldId id="998" r:id="rId41"/>
    <p:sldId id="1026" r:id="rId42"/>
    <p:sldId id="272" r:id="rId43"/>
    <p:sldId id="912" r:id="rId44"/>
  </p:sldIdLst>
  <p:sldSz cx="9906000" cy="6858000" type="A4"/>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8" userDrawn="1">
          <p15:clr>
            <a:srgbClr val="A4A3A4"/>
          </p15:clr>
        </p15:guide>
        <p15:guide id="2" pos="3551" userDrawn="1">
          <p15:clr>
            <a:srgbClr val="A4A3A4"/>
          </p15:clr>
        </p15:guide>
        <p15:guide id="3" pos="3369" userDrawn="1">
          <p15:clr>
            <a:srgbClr val="A4A3A4"/>
          </p15:clr>
        </p15:guide>
        <p15:guide id="4" pos="2848" userDrawn="1">
          <p15:clr>
            <a:srgbClr val="A4A3A4"/>
          </p15:clr>
        </p15:guide>
        <p15:guide id="5" pos="6023" userDrawn="1">
          <p15:clr>
            <a:srgbClr val="A4A3A4"/>
          </p15:clr>
        </p15:guide>
        <p15:guide id="6" orient="horz" pos="3543" userDrawn="1">
          <p15:clr>
            <a:srgbClr val="A4A3A4"/>
          </p15:clr>
        </p15:guide>
        <p15:guide id="7" orient="horz" pos="4201" userDrawn="1">
          <p15:clr>
            <a:srgbClr val="A4A3A4"/>
          </p15:clr>
        </p15:guide>
        <p15:guide id="8" orient="horz" pos="187" userDrawn="1">
          <p15:clr>
            <a:srgbClr val="A4A3A4"/>
          </p15:clr>
        </p15:guide>
        <p15:guide id="9" orient="horz" pos="2727" userDrawn="1">
          <p15:clr>
            <a:srgbClr val="A4A3A4"/>
          </p15:clr>
        </p15:guide>
        <p15:guide id="10" orient="horz" pos="3952" userDrawn="1">
          <p15:clr>
            <a:srgbClr val="A4A3A4"/>
          </p15:clr>
        </p15:guide>
        <p15:guide id="11" pos="330" userDrawn="1">
          <p15:clr>
            <a:srgbClr val="A4A3A4"/>
          </p15:clr>
        </p15:guide>
        <p15:guide id="12" pos="1850" userDrawn="1">
          <p15:clr>
            <a:srgbClr val="A4A3A4"/>
          </p15:clr>
        </p15:guide>
        <p15:guide id="13"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Maja Noer Olsgaard" initials="MNO [8]" lastIdx="1" clrIdx="42"/>
  <p:cmAuthor id="1" name="Anders Kragh Jensen" initials="AKJ" lastIdx="10" clrIdx="0"/>
  <p:cmAuthor id="44" name="Maja Noer Olsgaard" initials="MNO [9]" lastIdx="1" clrIdx="43"/>
  <p:cmAuthor id="2" name="Anders Kragh Jensen" initials="AKJ [2]" lastIdx="1" clrIdx="1"/>
  <p:cmAuthor id="45" name="Maja Noer Olsgaard" initials="MNO [10]" lastIdx="1" clrIdx="44"/>
  <p:cmAuthor id="3" name="Anders Kragh Jensen" initials="AKJ [3]" lastIdx="1" clrIdx="2"/>
  <p:cmAuthor id="46" name="Maja Noer Olsgaard" initials="MNO [11]" lastIdx="1" clrIdx="45"/>
  <p:cmAuthor id="4" name="Anders Kragh Jensen" initials="AKJ [4]" lastIdx="1" clrIdx="3"/>
  <p:cmAuthor id="47" name="Maja Noer Olsgaard" initials="MNO [12]" lastIdx="1" clrIdx="46"/>
  <p:cmAuthor id="5" name="Anders Kragh Jensen" initials="AKJ [5]" lastIdx="1" clrIdx="4"/>
  <p:cmAuthor id="48" name="Morten Stenak" initials="MS" lastIdx="59" clrIdx="47">
    <p:extLst>
      <p:ext uri="{19B8F6BF-5375-455C-9EA6-DF929625EA0E}">
        <p15:presenceInfo xmlns:p15="http://schemas.microsoft.com/office/powerpoint/2012/main" userId="S::ms@dkmuseer.dk::73b27ca9-e7c2-4dfe-84c4-81f9d5311b12" providerId="AD"/>
      </p:ext>
    </p:extLst>
  </p:cmAuthor>
  <p:cmAuthor id="6" name="Anders Kragh Jensen" initials="AKJ [6]" lastIdx="1" clrIdx="5"/>
  <p:cmAuthor id="49" name="Sofie Læbo" initials="SL" lastIdx="8" clrIdx="48">
    <p:extLst>
      <p:ext uri="{19B8F6BF-5375-455C-9EA6-DF929625EA0E}">
        <p15:presenceInfo xmlns:p15="http://schemas.microsoft.com/office/powerpoint/2012/main" userId="a9f379ef7a3c7f57" providerId="Windows Live"/>
      </p:ext>
    </p:extLst>
  </p:cmAuthor>
  <p:cmAuthor id="7" name="Anders Kragh Jensen" initials="AKJ [7]" lastIdx="1" clrIdx="6"/>
  <p:cmAuthor id="50" name="Michael Moos-Bjerre" initials="MMB" lastIdx="2" clrIdx="49">
    <p:extLst>
      <p:ext uri="{19B8F6BF-5375-455C-9EA6-DF929625EA0E}">
        <p15:presenceInfo xmlns:p15="http://schemas.microsoft.com/office/powerpoint/2012/main" userId="S::michael@moos-bjerre.dk::564bce65-0b37-4b71-9901-002068cbdaae" providerId="AD"/>
      </p:ext>
    </p:extLst>
  </p:cmAuthor>
  <p:cmAuthor id="8" name="Anders Kragh Jensen" initials="AKJ [8]" lastIdx="1" clrIdx="7"/>
  <p:cmAuthor id="9" name="Joan Jensen" initials="JJ" lastIdx="9" clrIdx="8"/>
  <p:cmAuthor id="10" name="Marie Bjerre" initials="MB" lastIdx="16" clrIdx="9"/>
  <p:cmAuthor id="11" name="Microsoft Office-bruger" initials="MO" lastIdx="1" clrIdx="10"/>
  <p:cmAuthor id="12" name="Michael Moos-Bjerre" initials="MM" lastIdx="41" clrIdx="11"/>
  <p:cmAuthor id="13" name="Tilde Moos-Bjerre" initials="TM" lastIdx="1" clrIdx="12"/>
  <p:cmAuthor id="14" name="Tilde Moos-Bjerre" initials="TM [2]" lastIdx="1" clrIdx="13"/>
  <p:cmAuthor id="15" name="Tilde Moos-Bjerre" initials="TM [3]" lastIdx="1" clrIdx="14"/>
  <p:cmAuthor id="16" name="Tilde Moos-Bjerre" initials="TM [4]" lastIdx="1" clrIdx="15"/>
  <p:cmAuthor id="17" name="Tilde Moos-Bjerre" initials="TM [5]" lastIdx="1" clrIdx="16"/>
  <p:cmAuthor id="18" name="Tilde Moos-Bjerre" initials="TM [6]" lastIdx="1" clrIdx="17"/>
  <p:cmAuthor id="19" name="Tilde Moos-Bjerre" initials="TM [7]" lastIdx="1" clrIdx="18"/>
  <p:cmAuthor id="20" name="Tilde Moos-Bjerre" initials="TM [8]" lastIdx="1" clrIdx="19"/>
  <p:cmAuthor id="21" name="Tilde Moos-Bjerre" initials="TM [9]" lastIdx="1" clrIdx="20"/>
  <p:cmAuthor id="22" name="Tilde Moos-Bjerre" initials="TM [10]" lastIdx="1" clrIdx="21"/>
  <p:cmAuthor id="23" name="Tilde Moos-Bjerre" initials="TM [11]" lastIdx="1" clrIdx="22"/>
  <p:cmAuthor id="24" name="Tilde Moos-Bjerre" initials="TM [12]" lastIdx="1" clrIdx="23"/>
  <p:cmAuthor id="25" name="Tilde Moos-Bjerre" initials="TM [13]" lastIdx="1" clrIdx="24"/>
  <p:cmAuthor id="26" name="Tilde Moos-Bjerre" initials="TM [14]" lastIdx="1" clrIdx="25"/>
  <p:cmAuthor id="27" name="Tilde Moos-Bjerre" initials="TM [15]" lastIdx="1" clrIdx="26"/>
  <p:cmAuthor id="28" name="Tilde Moos-Bjerre" initials="TM [16]" lastIdx="1" clrIdx="27"/>
  <p:cmAuthor id="29" name="Tilde Moos-Bjerre" initials="TM [17]" lastIdx="1" clrIdx="28"/>
  <p:cmAuthor id="30" name="Tilde Moos-Bjerre" initials="TM [18]" lastIdx="1" clrIdx="29"/>
  <p:cmAuthor id="31" name="Christian Lykkeby Olsen" initials="CLO" lastIdx="21" clrIdx="30"/>
  <p:cmAuthor id="32" name="Morten stubkjær" initials="Ms" lastIdx="2" clrIdx="31"/>
  <p:cmAuthor id="33" name="Julie Schroeder" initials="JS" lastIdx="46" clrIdx="32"/>
  <p:cmAuthor id="34" name="Jacob Yulzari" initials="JY" lastIdx="4" clrIdx="33"/>
  <p:cmAuthor id="35" name="Mille Urioste" initials="MU" lastIdx="38" clrIdx="34"/>
  <p:cmAuthor id="36" name="Maja Noer Olsgaard" initials="MNO" lastIdx="1" clrIdx="35"/>
  <p:cmAuthor id="37" name="Maja Noer Olsgaard" initials="MNO [2]" lastIdx="1" clrIdx="36"/>
  <p:cmAuthor id="38" name="Maja Noer Olsgaard" initials="MNO [3]" lastIdx="1" clrIdx="37"/>
  <p:cmAuthor id="39" name="Maja Noer Olsgaard" initials="MNO [4]" lastIdx="1" clrIdx="38"/>
  <p:cmAuthor id="40" name="Maja Noer Olsgaard" initials="MNO [5]" lastIdx="1" clrIdx="39"/>
  <p:cmAuthor id="41" name="Maja Noer Olsgaard" initials="MNO [6]" lastIdx="1" clrIdx="40"/>
  <p:cmAuthor id="42" name="Maja Noer Olsgaard" initials="MNO [7]" lastIdx="1" clrIdx="4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60"/>
    <a:srgbClr val="F68B28"/>
    <a:srgbClr val="595959"/>
    <a:srgbClr val="E2ECFF"/>
    <a:srgbClr val="E9E6E5"/>
    <a:srgbClr val="7AA1AC"/>
    <a:srgbClr val="EE243E"/>
    <a:srgbClr val="186D61"/>
    <a:srgbClr val="DC295C"/>
    <a:srgbClr val="ABAC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E46C2C-2D9F-422F-B0CC-2587C1CDA0E5}" v="2" dt="2021-09-02T10:46:48.59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6" autoAdjust="0"/>
    <p:restoredTop sz="96654" autoAdjust="0"/>
  </p:normalViewPr>
  <p:slideViewPr>
    <p:cSldViewPr snapToGrid="0" snapToObjects="1">
      <p:cViewPr varScale="1">
        <p:scale>
          <a:sx n="41" d="100"/>
          <a:sy n="41" d="100"/>
        </p:scale>
        <p:origin x="1000" y="20"/>
      </p:cViewPr>
      <p:guideLst>
        <p:guide orient="horz" pos="958"/>
        <p:guide pos="3551"/>
        <p:guide pos="3369"/>
        <p:guide pos="2848"/>
        <p:guide pos="6023"/>
        <p:guide orient="horz" pos="3543"/>
        <p:guide orient="horz" pos="4201"/>
        <p:guide orient="horz" pos="187"/>
        <p:guide orient="horz" pos="2727"/>
        <p:guide orient="horz" pos="3952"/>
        <p:guide pos="330"/>
        <p:guide pos="1850"/>
        <p:guide pos="3120"/>
      </p:guideLst>
    </p:cSldViewPr>
  </p:slideViewPr>
  <p:outlineViewPr>
    <p:cViewPr>
      <p:scale>
        <a:sx n="33" d="100"/>
        <a:sy n="33" d="100"/>
      </p:scale>
      <p:origin x="0" y="0"/>
    </p:cViewPr>
  </p:outlineViewPr>
  <p:notesTextViewPr>
    <p:cViewPr>
      <p:scale>
        <a:sx n="65" d="100"/>
        <a:sy n="65" d="100"/>
      </p:scale>
      <p:origin x="0" y="0"/>
    </p:cViewPr>
  </p:notesTextViewPr>
  <p:sorterViewPr>
    <p:cViewPr>
      <p:scale>
        <a:sx n="132" d="100"/>
        <a:sy n="132" d="100"/>
      </p:scale>
      <p:origin x="0" y="0"/>
    </p:cViewPr>
  </p:sorterViewPr>
  <p:notesViewPr>
    <p:cSldViewPr snapToGrid="0" snapToObjects="1">
      <p:cViewPr varScale="1">
        <p:scale>
          <a:sx n="108" d="100"/>
          <a:sy n="108" d="100"/>
        </p:scale>
        <p:origin x="536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te Skov Hansen" userId="6dc7bc9b-21c6-41d3-9a56-a5f207653e5b" providerId="ADAL" clId="{B5E46C2C-2D9F-422F-B0CC-2587C1CDA0E5}"/>
    <pc:docChg chg="modSld">
      <pc:chgData name="Mette Skov Hansen" userId="6dc7bc9b-21c6-41d3-9a56-a5f207653e5b" providerId="ADAL" clId="{B5E46C2C-2D9F-422F-B0CC-2587C1CDA0E5}" dt="2021-09-02T10:47:57.320" v="1" actId="20577"/>
      <pc:docMkLst>
        <pc:docMk/>
      </pc:docMkLst>
      <pc:sldChg chg="modSp mod">
        <pc:chgData name="Mette Skov Hansen" userId="6dc7bc9b-21c6-41d3-9a56-a5f207653e5b" providerId="ADAL" clId="{B5E46C2C-2D9F-422F-B0CC-2587C1CDA0E5}" dt="2021-09-02T10:47:57.320" v="1" actId="20577"/>
        <pc:sldMkLst>
          <pc:docMk/>
          <pc:sldMk cId="2129583601" sldId="554"/>
        </pc:sldMkLst>
        <pc:spChg chg="mod">
          <ac:chgData name="Mette Skov Hansen" userId="6dc7bc9b-21c6-41d3-9a56-a5f207653e5b" providerId="ADAL" clId="{B5E46C2C-2D9F-422F-B0CC-2587C1CDA0E5}" dt="2021-09-02T10:47:57.320" v="1" actId="20577"/>
          <ac:spMkLst>
            <pc:docMk/>
            <pc:sldMk cId="2129583601" sldId="554"/>
            <ac:spMk id="5" creationId="{9C6D2D58-6196-4DD4-A3FA-881CE79C115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jacobyulzari\Dropbox%20(Moos-Bjerre)\M169_H&#248;jskolerne%20Mangoldighedsanalyse\Data\Registerdata_alder.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Users\milleurioste\Dropbox%20(Moos-Bjerre)\M169_H&#248;jskolerne%20Mangoldighedsanalyse\Registerdata_MIU.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1" Type="http://schemas.openxmlformats.org/officeDocument/2006/relationships/oleObject" Target="file:///\\Users\jacobyulzari\Dropbox%20(Moos-Bjerre)\M169_H&#248;jskolerne%20Mangoldighedsanalyse\Data\Registerdata_MIU.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Users\milleurioste\Dropbox%20(Moos-Bjerre)\M169_H&#248;jskolerne%20Mangoldighedsanalyse\Registerdata_MIU.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1" Type="http://schemas.openxmlformats.org/officeDocument/2006/relationships/oleObject" Target="file:///\\Users\jacobyulzari\Dropbox%20(Moos-Bjerre)\M169_H&#248;jskolerne%20Mangoldighedsanalyse\Data\S&#230;rk&#248;rsel%20-%20Kursisters%20uddannelsesbaggrund%20version%202.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Julie%20MB\Dropbox%20(Moos-Bjerre)\M169_H&#248;jskolerne%20Mangoldighedsanalyse\Kopi%20af%20F&#248;rste%20delleverance%20-%20Kursisters%20uddannelsesbaggrund%20version%202.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Julie%20MB\Dropbox%20(Moos-Bjerre)\M169_H&#248;jskolerne%20Mangoldighedsanalyse\Kopi%20af%20F&#248;rste%20delleverance%20-%20Kursisters%20uddannelsesbaggrund%20version%202.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Users\milleurioste\Dropbox%20(Moos-Bjerre)\M169_H&#248;jskolerne%20Mangoldighedsanalyse\Registerdata_MIU.xlsx"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oleObject" Target="file:///\\Users\milleurioste\Dropbox%20(Moos-Bjerre)\M169_H&#248;jskolerne%20Mangoldighedsanalyse\Registerdata_MIU.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1" Type="http://schemas.openxmlformats.org/officeDocument/2006/relationships/oleObject" Target="file:///\\Users\jacobyulzari\Dropbox%20(Moos-Bjerre)\M169_H&#248;jskolerne%20Mangoldighedsanalyse\DST%202021\Kopi%20af%20Anden%20delleverance%20-%20Kursisters%20uddannelsesforl&#248;b%20efter%20fagomra&#778;de%20og%20status%20-%20diskretioneret%2020210212.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Users\jacobyulzari\Dropbox%20(Moos-Bjerre)\M169_H&#248;jskolerne%20Mangoldighedsanalyse\DST%202021\Kopi%20af%20Anden%20delleverance%20-%20Kursisters%20uddannelsesforl&#248;b%20efter%20fagomra&#778;de%20og%20status%20-%20diskretioneret%2020210212.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jacobyulzari\Dropbox%20(Moos-Bjerre)\M169_H&#248;jskolerne%20Mangoldighedsanalyse\Data\Registerdata_alder.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Users\jacobyulzari\Dropbox%20(Moos-Bjerre)\M169_H&#248;jskolerne%20Mangoldighedsanalyse\DST%202021\Kopi%20af%20Anden%20delleverance%20-%20Kursisters%20uddannelsesforl&#248;b%20efter%20fagomra&#778;de%20og%20status%20-%20diskretioneret%2020210212.xlsx" TargetMode="External"/><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3" Type="http://schemas.openxmlformats.org/officeDocument/2006/relationships/oleObject" Target="file:///\\Users\milleurioste\Dropbox%20(Moos-Bjerre)\M169_H&#248;jskolerne%20Mangoldighedsanalyse\Registerdata_MIU.xlsx" TargetMode="External"/><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1" Type="http://schemas.openxmlformats.org/officeDocument/2006/relationships/oleObject" Target="file:///\\Users\jacobyulzari\Dropbox%20(Moos-Bjerre)\M169_H&#248;jskolerne%20Mangoldighedsanalyse\Data\Registerdata_MIU.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Users\jacobyulzari\Downloads\Ny%20tredje%20delleverance%20-%20Kursisters%20prim&#230;re%20tilknytning%20til%20arbejdsmarkedet%20og%20indkomstgrundlag.xlsx" TargetMode="External"/><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3" Type="http://schemas.openxmlformats.org/officeDocument/2006/relationships/oleObject" Target="file:///\\Users\jacobyulzari\Downloads\Ny%20tredje%20delleverance%20-%20Kursisters%20prim&#230;re%20tilknytning%20til%20arbejdsmarkedet%20og%20indkomstgrundlag.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lie%20MB\Dropbox%20(Moos-Bjerre)\M169_H&#248;jskolerne%20Mangoldighedsanalyse\Registerdata_k&#248;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Users\jacobyulzari\Dropbox%20(Moos-Bjerre)\M169_H&#248;jskolerne%20Mangoldighedsanalyse\Data\Registerdata_k&#248;n.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milleurioste\Dropbox%20(Moos-Bjerre)\M169_H&#248;jskolerne%20Mangoldighedsanalyse\Registerdata_MIU.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Users\milleurioste\Dropbox%20(Moos-Bjerre)\M169_H&#248;jskolerne%20Mangoldighedsanalyse\Registerdata_MIU.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oleObject" Target="file:///\\Users\jacobyulzari\Dropbox%20(Moos-Bjerre)\M169_H&#248;jskolerne%20Mangoldighedsanalyse\Data\Registerdata_MIU.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Users\milleurioste\Dropbox%20(Moos-Bjerre)\M169_H&#248;jskolerne%20Mangoldighedsanalyse\Registerdata_MIU.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Users\milleurioste\Dropbox%20(Moos-Bjerre)\M169_H&#248;jskolerne%20Mangoldighedsanalyse\Registerdata_MIU.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da-DK" sz="1000"/>
              <a:t>Aldersfordeling</a:t>
            </a:r>
            <a:r>
              <a:rPr lang="da-DK" sz="1000" baseline="0"/>
              <a:t> på lange højskolekurser, 2019</a:t>
            </a:r>
            <a:endParaRPr lang="da-DK" sz="100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a-DK"/>
        </a:p>
      </c:txPr>
    </c:title>
    <c:autoTitleDeleted val="0"/>
    <c:plotArea>
      <c:layout/>
      <c:barChart>
        <c:barDir val="bar"/>
        <c:grouping val="clustered"/>
        <c:varyColors val="0"/>
        <c:ser>
          <c:idx val="3"/>
          <c:order val="3"/>
          <c:tx>
            <c:strRef>
              <c:f>'Ark1'!$G$4</c:f>
              <c:strCache>
                <c:ptCount val="1"/>
                <c:pt idx="0">
                  <c:v>Hele befolkningen</c:v>
                </c:pt>
              </c:strCache>
            </c:strRef>
          </c:tx>
          <c:spPr>
            <a:solidFill>
              <a:srgbClr val="004B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'Ark1'!$C$6:$C$12</c:f>
              <c:strCache>
                <c:ptCount val="7"/>
                <c:pt idx="0">
                  <c:v>18-21 år</c:v>
                </c:pt>
                <c:pt idx="1">
                  <c:v>22-25 år</c:v>
                </c:pt>
                <c:pt idx="2">
                  <c:v>26-29 år</c:v>
                </c:pt>
                <c:pt idx="3">
                  <c:v>30-39 år</c:v>
                </c:pt>
                <c:pt idx="4">
                  <c:v>40-49 år</c:v>
                </c:pt>
                <c:pt idx="5">
                  <c:v>50-59 år</c:v>
                </c:pt>
                <c:pt idx="6">
                  <c:v>60 år og derover</c:v>
                </c:pt>
              </c:strCache>
            </c:strRef>
          </c:cat>
          <c:val>
            <c:numRef>
              <c:f>'Ark1'!$G$6:$G$12</c:f>
              <c:numCache>
                <c:formatCode>0%</c:formatCode>
                <c:ptCount val="7"/>
                <c:pt idx="0">
                  <c:v>6.2450693620354492E-2</c:v>
                </c:pt>
                <c:pt idx="1">
                  <c:v>6.900299352282338E-2</c:v>
                </c:pt>
                <c:pt idx="2">
                  <c:v>6.7737090903690012E-2</c:v>
                </c:pt>
                <c:pt idx="3">
                  <c:v>0.14662191701266786</c:v>
                </c:pt>
                <c:pt idx="4">
                  <c:v>0.16416223442897804</c:v>
                </c:pt>
                <c:pt idx="5">
                  <c:v>0.17172342492418252</c:v>
                </c:pt>
                <c:pt idx="6">
                  <c:v>0.31830164558730367</c:v>
                </c:pt>
              </c:numCache>
            </c:numRef>
          </c:val>
          <c:extLst>
            <c:ext xmlns:c16="http://schemas.microsoft.com/office/drawing/2014/chart" uri="{C3380CC4-5D6E-409C-BE32-E72D297353CC}">
              <c16:uniqueId val="{00000000-DAD4-9C44-A72F-64FC8BE9CBB9}"/>
            </c:ext>
          </c:extLst>
        </c:ser>
        <c:ser>
          <c:idx val="4"/>
          <c:order val="4"/>
          <c:tx>
            <c:strRef>
              <c:f>'Ark1'!$H$4</c:f>
              <c:strCache>
                <c:ptCount val="1"/>
                <c:pt idx="0">
                  <c:v>Kursister på lange højskolekurser</c:v>
                </c:pt>
              </c:strCache>
            </c:strRef>
          </c:tx>
          <c:spPr>
            <a:solidFill>
              <a:srgbClr val="F68B28"/>
            </a:solidFill>
            <a:ln>
              <a:noFill/>
            </a:ln>
            <a:effectLst/>
          </c:spPr>
          <c:invertIfNegative val="0"/>
          <c:dLbls>
            <c:dLbl>
              <c:idx val="0"/>
              <c:tx>
                <c:rich>
                  <a:bodyPr/>
                  <a:lstStyle/>
                  <a:p>
                    <a:r>
                      <a:rPr lang="en-US" dirty="0"/>
                      <a:t>63%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AD4-9C44-A72F-64FC8BE9CBB9}"/>
                </c:ext>
              </c:extLst>
            </c:dLbl>
            <c:dLbl>
              <c:idx val="1"/>
              <c:tx>
                <c:rich>
                  <a:bodyPr/>
                  <a:lstStyle/>
                  <a:p>
                    <a:r>
                      <a:rPr lang="en-US"/>
                      <a:t>20%</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DAD4-9C44-A72F-64FC8BE9CBB9}"/>
                </c:ext>
              </c:extLst>
            </c:dLbl>
            <c:dLbl>
              <c:idx val="2"/>
              <c:tx>
                <c:rich>
                  <a:bodyPr/>
                  <a:lstStyle/>
                  <a:p>
                    <a:r>
                      <a:rPr lang="en-US"/>
                      <a:t>4%</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DAD4-9C44-A72F-64FC8BE9CBB9}"/>
                </c:ext>
              </c:extLst>
            </c:dLbl>
            <c:dLbl>
              <c:idx val="3"/>
              <c:tx>
                <c:rich>
                  <a:bodyPr/>
                  <a:lstStyle/>
                  <a:p>
                    <a:fld id="{D1DB0E3E-AE11-4370-87F4-D38FCC182A2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AD4-9C44-A72F-64FC8BE9CBB9}"/>
                </c:ext>
              </c:extLst>
            </c:dLbl>
            <c:dLbl>
              <c:idx val="4"/>
              <c:tx>
                <c:rich>
                  <a:bodyPr/>
                  <a:lstStyle/>
                  <a:p>
                    <a:r>
                      <a:rPr lang="en-US"/>
                      <a:t>2%</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DAD4-9C44-A72F-64FC8BE9CBB9}"/>
                </c:ext>
              </c:extLst>
            </c:dLbl>
            <c:dLbl>
              <c:idx val="5"/>
              <c:tx>
                <c:rich>
                  <a:bodyPr/>
                  <a:lstStyle/>
                  <a:p>
                    <a:r>
                      <a:rPr lang="en-US"/>
                      <a:t>3%</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DAD4-9C44-A72F-64FC8BE9CBB9}"/>
                </c:ext>
              </c:extLst>
            </c:dLbl>
            <c:dLbl>
              <c:idx val="6"/>
              <c:tx>
                <c:rich>
                  <a:bodyPr/>
                  <a:lstStyle/>
                  <a:p>
                    <a:r>
                      <a:rPr lang="en-US"/>
                      <a:t>4%</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7-DAD4-9C44-A72F-64FC8BE9CB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'Ark1'!$C$6:$C$12</c:f>
              <c:strCache>
                <c:ptCount val="7"/>
                <c:pt idx="0">
                  <c:v>18-21 år</c:v>
                </c:pt>
                <c:pt idx="1">
                  <c:v>22-25 år</c:v>
                </c:pt>
                <c:pt idx="2">
                  <c:v>26-29 år</c:v>
                </c:pt>
                <c:pt idx="3">
                  <c:v>30-39 år</c:v>
                </c:pt>
                <c:pt idx="4">
                  <c:v>40-49 år</c:v>
                </c:pt>
                <c:pt idx="5">
                  <c:v>50-59 år</c:v>
                </c:pt>
                <c:pt idx="6">
                  <c:v>60 år og derover</c:v>
                </c:pt>
              </c:strCache>
            </c:strRef>
          </c:cat>
          <c:val>
            <c:numRef>
              <c:f>'Ark1'!$H$6:$H$12</c:f>
              <c:numCache>
                <c:formatCode>0%</c:formatCode>
                <c:ptCount val="7"/>
                <c:pt idx="0">
                  <c:v>-0.63174843720401597</c:v>
                </c:pt>
                <c:pt idx="1">
                  <c:v>-0.2019321841257814</c:v>
                </c:pt>
                <c:pt idx="2">
                  <c:v>-4.4989581360106078E-2</c:v>
                </c:pt>
                <c:pt idx="3">
                  <c:v>-3.5044516006819473E-2</c:v>
                </c:pt>
                <c:pt idx="4">
                  <c:v>-2.1216139420344761E-2</c:v>
                </c:pt>
                <c:pt idx="5">
                  <c:v>-2.9929910967986362E-2</c:v>
                </c:pt>
                <c:pt idx="6">
                  <c:v>-3.5139230914946015E-2</c:v>
                </c:pt>
              </c:numCache>
            </c:numRef>
          </c:val>
          <c:extLst>
            <c:ext xmlns:c15="http://schemas.microsoft.com/office/drawing/2012/chart" uri="{02D57815-91ED-43cb-92C2-25804820EDAC}">
              <c15:datalabelsRange>
                <c15:f>'Ark1'!$E$5:$E$12</c15:f>
                <c15:dlblRangeCache>
                  <c:ptCount val="8"/>
                  <c:pt idx="0">
                    <c:v>3%</c:v>
                  </c:pt>
                  <c:pt idx="1">
                    <c:v>63%</c:v>
                  </c:pt>
                  <c:pt idx="2">
                    <c:v>20%</c:v>
                  </c:pt>
                  <c:pt idx="3">
                    <c:v>4%</c:v>
                  </c:pt>
                  <c:pt idx="4">
                    <c:v>4%</c:v>
                  </c:pt>
                  <c:pt idx="5">
                    <c:v>2%</c:v>
                  </c:pt>
                  <c:pt idx="6">
                    <c:v>3%</c:v>
                  </c:pt>
                  <c:pt idx="7">
                    <c:v>4%</c:v>
                  </c:pt>
                </c15:dlblRangeCache>
              </c15:datalabelsRange>
            </c:ext>
            <c:ext xmlns:c16="http://schemas.microsoft.com/office/drawing/2014/chart" uri="{C3380CC4-5D6E-409C-BE32-E72D297353CC}">
              <c16:uniqueId val="{00000008-DAD4-9C44-A72F-64FC8BE9CBB9}"/>
            </c:ext>
          </c:extLst>
        </c:ser>
        <c:dLbls>
          <c:showLegendKey val="0"/>
          <c:showVal val="0"/>
          <c:showCatName val="0"/>
          <c:showSerName val="0"/>
          <c:showPercent val="0"/>
          <c:showBubbleSize val="0"/>
        </c:dLbls>
        <c:gapWidth val="20"/>
        <c:overlap val="100"/>
        <c:axId val="30448431"/>
        <c:axId val="30445935"/>
        <c:extLst>
          <c:ext xmlns:c15="http://schemas.microsoft.com/office/drawing/2012/chart" uri="{02D57815-91ED-43cb-92C2-25804820EDAC}">
            <c15:filteredBarSeries>
              <c15:ser>
                <c:idx val="0"/>
                <c:order val="0"/>
                <c:tx>
                  <c:strRef>
                    <c:extLst>
                      <c:ext uri="{02D57815-91ED-43cb-92C2-25804820EDAC}">
                        <c15:formulaRef>
                          <c15:sqref>'Ark1'!$D$4</c15:sqref>
                        </c15:formulaRef>
                      </c:ext>
                    </c:extLst>
                    <c:strCache>
                      <c:ptCount val="1"/>
                      <c:pt idx="0">
                        <c:v>Lange kurser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mn-cs"/>
                        </a:defRPr>
                      </a:pPr>
                      <a:endParaRPr lang="da-DK"/>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'Ark1'!$C$6:$C$12</c15:sqref>
                        </c15:formulaRef>
                      </c:ext>
                    </c:extLst>
                    <c:strCache>
                      <c:ptCount val="7"/>
                      <c:pt idx="0">
                        <c:v>18-21 år</c:v>
                      </c:pt>
                      <c:pt idx="1">
                        <c:v>22-25 år</c:v>
                      </c:pt>
                      <c:pt idx="2">
                        <c:v>26-29 år</c:v>
                      </c:pt>
                      <c:pt idx="3">
                        <c:v>30-39 år</c:v>
                      </c:pt>
                      <c:pt idx="4">
                        <c:v>40-49 år</c:v>
                      </c:pt>
                      <c:pt idx="5">
                        <c:v>50-59 år</c:v>
                      </c:pt>
                      <c:pt idx="6">
                        <c:v>60 år og derover</c:v>
                      </c:pt>
                    </c:strCache>
                  </c:strRef>
                </c:cat>
                <c:val>
                  <c:numRef>
                    <c:extLst>
                      <c:ext uri="{02D57815-91ED-43cb-92C2-25804820EDAC}">
                        <c15:formulaRef>
                          <c15:sqref>'Ark1'!$D$6:$D$12</c15:sqref>
                        </c15:formulaRef>
                      </c:ext>
                    </c:extLst>
                    <c:numCache>
                      <c:formatCode>General</c:formatCode>
                      <c:ptCount val="7"/>
                      <c:pt idx="0">
                        <c:v>6670</c:v>
                      </c:pt>
                      <c:pt idx="1">
                        <c:v>2132</c:v>
                      </c:pt>
                      <c:pt idx="2">
                        <c:v>475</c:v>
                      </c:pt>
                      <c:pt idx="3">
                        <c:v>370</c:v>
                      </c:pt>
                      <c:pt idx="4">
                        <c:v>224</c:v>
                      </c:pt>
                      <c:pt idx="5">
                        <c:v>316</c:v>
                      </c:pt>
                      <c:pt idx="6">
                        <c:v>371</c:v>
                      </c:pt>
                    </c:numCache>
                  </c:numRef>
                </c:val>
                <c:extLst>
                  <c:ext xmlns:c16="http://schemas.microsoft.com/office/drawing/2014/chart" uri="{C3380CC4-5D6E-409C-BE32-E72D297353CC}">
                    <c16:uniqueId val="{00000009-DAD4-9C44-A72F-64FC8BE9CBB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'Ark1'!$E$4</c15:sqref>
                        </c15:formulaRef>
                      </c:ext>
                    </c:extLst>
                    <c:strCache>
                      <c:ptCount val="1"/>
                      <c:pt idx="0">
                        <c:v>Kursister på lange højskolekurser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'Ark1'!$C$6:$C$12</c15:sqref>
                        </c15:formulaRef>
                      </c:ext>
                    </c:extLst>
                    <c:strCache>
                      <c:ptCount val="7"/>
                      <c:pt idx="0">
                        <c:v>18-21 år</c:v>
                      </c:pt>
                      <c:pt idx="1">
                        <c:v>22-25 år</c:v>
                      </c:pt>
                      <c:pt idx="2">
                        <c:v>26-29 år</c:v>
                      </c:pt>
                      <c:pt idx="3">
                        <c:v>30-39 år</c:v>
                      </c:pt>
                      <c:pt idx="4">
                        <c:v>40-49 år</c:v>
                      </c:pt>
                      <c:pt idx="5">
                        <c:v>50-59 år</c:v>
                      </c:pt>
                      <c:pt idx="6">
                        <c:v>60 år og derover</c:v>
                      </c:pt>
                    </c:strCache>
                  </c:strRef>
                </c:cat>
                <c:val>
                  <c:numRef>
                    <c:extLst xmlns:c15="http://schemas.microsoft.com/office/drawing/2012/chart">
                      <c:ext xmlns:c15="http://schemas.microsoft.com/office/drawing/2012/chart" uri="{02D57815-91ED-43cb-92C2-25804820EDAC}">
                        <c15:formulaRef>
                          <c15:sqref>'Ark1'!$E$6:$E$12</c15:sqref>
                        </c15:formulaRef>
                      </c:ext>
                    </c:extLst>
                    <c:numCache>
                      <c:formatCode>0%</c:formatCode>
                      <c:ptCount val="7"/>
                      <c:pt idx="0">
                        <c:v>0.63174843720401597</c:v>
                      </c:pt>
                      <c:pt idx="1">
                        <c:v>0.2019321841257814</c:v>
                      </c:pt>
                      <c:pt idx="2">
                        <c:v>4.4989581360106078E-2</c:v>
                      </c:pt>
                      <c:pt idx="3">
                        <c:v>3.5044516006819473E-2</c:v>
                      </c:pt>
                      <c:pt idx="4">
                        <c:v>2.1216139420344761E-2</c:v>
                      </c:pt>
                      <c:pt idx="5">
                        <c:v>2.9929910967986362E-2</c:v>
                      </c:pt>
                      <c:pt idx="6">
                        <c:v>3.5139230914946015E-2</c:v>
                      </c:pt>
                    </c:numCache>
                  </c:numRef>
                </c:val>
                <c:extLst xmlns:c15="http://schemas.microsoft.com/office/drawing/2012/chart">
                  <c:ext xmlns:c16="http://schemas.microsoft.com/office/drawing/2014/chart" uri="{C3380CC4-5D6E-409C-BE32-E72D297353CC}">
                    <c16:uniqueId val="{0000000A-DAD4-9C44-A72F-64FC8BE9CBB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'Ark1'!$F$4</c15:sqref>
                        </c15:formulaRef>
                      </c:ext>
                    </c:extLst>
                    <c:strCache>
                      <c:ptCount val="1"/>
                      <c:pt idx="0">
                        <c:v>Hele befolkningen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'Ark1'!$C$6:$C$12</c15:sqref>
                        </c15:formulaRef>
                      </c:ext>
                    </c:extLst>
                    <c:strCache>
                      <c:ptCount val="7"/>
                      <c:pt idx="0">
                        <c:v>18-21 år</c:v>
                      </c:pt>
                      <c:pt idx="1">
                        <c:v>22-25 år</c:v>
                      </c:pt>
                      <c:pt idx="2">
                        <c:v>26-29 år</c:v>
                      </c:pt>
                      <c:pt idx="3">
                        <c:v>30-39 år</c:v>
                      </c:pt>
                      <c:pt idx="4">
                        <c:v>40-49 år</c:v>
                      </c:pt>
                      <c:pt idx="5">
                        <c:v>50-59 år</c:v>
                      </c:pt>
                      <c:pt idx="6">
                        <c:v>60 år og derover</c:v>
                      </c:pt>
                    </c:strCache>
                  </c:strRef>
                </c:cat>
                <c:val>
                  <c:numRef>
                    <c:extLst xmlns:c15="http://schemas.microsoft.com/office/drawing/2012/chart">
                      <c:ext xmlns:c15="http://schemas.microsoft.com/office/drawing/2012/chart" uri="{02D57815-91ED-43cb-92C2-25804820EDAC}">
                        <c15:formulaRef>
                          <c15:sqref>'Ark1'!$F$6:$F$12</c15:sqref>
                        </c15:formulaRef>
                      </c:ext>
                    </c:extLst>
                    <c:numCache>
                      <c:formatCode>General</c:formatCode>
                      <c:ptCount val="7"/>
                      <c:pt idx="0">
                        <c:v>290127</c:v>
                      </c:pt>
                      <c:pt idx="1">
                        <c:v>320567</c:v>
                      </c:pt>
                      <c:pt idx="2">
                        <c:v>314686</c:v>
                      </c:pt>
                      <c:pt idx="3">
                        <c:v>681161</c:v>
                      </c:pt>
                      <c:pt idx="4">
                        <c:v>762648</c:v>
                      </c:pt>
                      <c:pt idx="5">
                        <c:v>797775</c:v>
                      </c:pt>
                      <c:pt idx="6">
                        <c:v>1478733</c:v>
                      </c:pt>
                    </c:numCache>
                  </c:numRef>
                </c:val>
                <c:extLst xmlns:c15="http://schemas.microsoft.com/office/drawing/2012/chart">
                  <c:ext xmlns:c16="http://schemas.microsoft.com/office/drawing/2014/chart" uri="{C3380CC4-5D6E-409C-BE32-E72D297353CC}">
                    <c16:uniqueId val="{0000000B-DAD4-9C44-A72F-64FC8BE9CBB9}"/>
                  </c:ext>
                </c:extLst>
              </c15:ser>
            </c15:filteredBarSeries>
          </c:ext>
        </c:extLst>
      </c:barChart>
      <c:catAx>
        <c:axId val="30448431"/>
        <c:scaling>
          <c:orientation val="minMax"/>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a-DK"/>
          </a:p>
        </c:txPr>
        <c:crossAx val="30445935"/>
        <c:crosses val="autoZero"/>
        <c:auto val="1"/>
        <c:lblAlgn val="ctr"/>
        <c:lblOffset val="100"/>
        <c:noMultiLvlLbl val="0"/>
      </c:catAx>
      <c:valAx>
        <c:axId val="30445935"/>
        <c:scaling>
          <c:orientation val="minMax"/>
          <c:max val="0.70000000000000007"/>
          <c:min val="-0.8"/>
        </c:scaling>
        <c:delete val="1"/>
        <c:axPos val="b"/>
        <c:numFmt formatCode="0%" sourceLinked="1"/>
        <c:majorTickMark val="out"/>
        <c:minorTickMark val="none"/>
        <c:tickLblPos val="nextTo"/>
        <c:crossAx val="30448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da-DK"/>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100" dirty="0">
                <a:latin typeface="Verdana" panose="020B0604030504040204" pitchFamily="34" charset="0"/>
                <a:ea typeface="Verdana" panose="020B0604030504040204" pitchFamily="34" charset="0"/>
                <a:cs typeface="Verdana" panose="020B0604030504040204" pitchFamily="34" charset="0"/>
              </a:rPr>
              <a:t>Herkomst for kursister på korte højskolekurser over tid, 2016-2019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'HerkomstxKK over tid'!$B$4</c:f>
              <c:strCache>
                <c:ptCount val="1"/>
                <c:pt idx="0">
                  <c:v>Personer med dansk oprindelse</c:v>
                </c:pt>
              </c:strCache>
            </c:strRef>
          </c:tx>
          <c:spPr>
            <a:solidFill>
              <a:srgbClr val="F68B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'HerkomstxKK over tid'!$C$3:$F$3</c:f>
              <c:numCache>
                <c:formatCode>General</c:formatCode>
                <c:ptCount val="4"/>
                <c:pt idx="0">
                  <c:v>2016</c:v>
                </c:pt>
                <c:pt idx="1">
                  <c:v>2017</c:v>
                </c:pt>
                <c:pt idx="2">
                  <c:v>2018</c:v>
                </c:pt>
                <c:pt idx="3">
                  <c:v>2019</c:v>
                </c:pt>
              </c:numCache>
            </c:numRef>
          </c:cat>
          <c:val>
            <c:numRef>
              <c:f>'HerkomstxKK over tid'!$C$4:$F$4</c:f>
              <c:numCache>
                <c:formatCode>0%</c:formatCode>
                <c:ptCount val="4"/>
                <c:pt idx="0">
                  <c:v>0.97468433946855959</c:v>
                </c:pt>
                <c:pt idx="1">
                  <c:v>0.97194671802278931</c:v>
                </c:pt>
                <c:pt idx="2">
                  <c:v>0.97415126050420164</c:v>
                </c:pt>
                <c:pt idx="3">
                  <c:v>0.97277900727157762</c:v>
                </c:pt>
              </c:numCache>
            </c:numRef>
          </c:val>
          <c:extLst>
            <c:ext xmlns:c16="http://schemas.microsoft.com/office/drawing/2014/chart" uri="{C3380CC4-5D6E-409C-BE32-E72D297353CC}">
              <c16:uniqueId val="{00000000-26BF-D545-A22E-202208282FA2}"/>
            </c:ext>
          </c:extLst>
        </c:ser>
        <c:ser>
          <c:idx val="1"/>
          <c:order val="1"/>
          <c:tx>
            <c:strRef>
              <c:f>'HerkomstxKK over tid'!$B$5</c:f>
              <c:strCache>
                <c:ptCount val="1"/>
                <c:pt idx="0">
                  <c:v>Indvandrere fra vestlige lande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'HerkomstxKK over tid'!$C$3:$F$3</c:f>
              <c:numCache>
                <c:formatCode>General</c:formatCode>
                <c:ptCount val="4"/>
                <c:pt idx="0">
                  <c:v>2016</c:v>
                </c:pt>
                <c:pt idx="1">
                  <c:v>2017</c:v>
                </c:pt>
                <c:pt idx="2">
                  <c:v>2018</c:v>
                </c:pt>
                <c:pt idx="3">
                  <c:v>2019</c:v>
                </c:pt>
              </c:numCache>
            </c:numRef>
          </c:cat>
          <c:val>
            <c:numRef>
              <c:f>'HerkomstxKK over tid'!$C$5:$F$5</c:f>
              <c:numCache>
                <c:formatCode>0%</c:formatCode>
                <c:ptCount val="4"/>
                <c:pt idx="0">
                  <c:v>1.6615365286764244E-2</c:v>
                </c:pt>
                <c:pt idx="1">
                  <c:v>1.8905472636815919E-2</c:v>
                </c:pt>
                <c:pt idx="2">
                  <c:v>1.7949579831932773E-2</c:v>
                </c:pt>
                <c:pt idx="3">
                  <c:v>1.9127410686057542E-2</c:v>
                </c:pt>
              </c:numCache>
            </c:numRef>
          </c:val>
          <c:extLst>
            <c:ext xmlns:c16="http://schemas.microsoft.com/office/drawing/2014/chart" uri="{C3380CC4-5D6E-409C-BE32-E72D297353CC}">
              <c16:uniqueId val="{00000001-26BF-D545-A22E-202208282FA2}"/>
            </c:ext>
          </c:extLst>
        </c:ser>
        <c:ser>
          <c:idx val="2"/>
          <c:order val="2"/>
          <c:tx>
            <c:strRef>
              <c:f>'HerkomstxKK over tid'!$B$6</c:f>
              <c:strCache>
                <c:ptCount val="1"/>
                <c:pt idx="0">
                  <c:v>Indvandrere fra ikke-vestlige lande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'HerkomstxKK over tid'!$C$3:$F$3</c:f>
              <c:numCache>
                <c:formatCode>General</c:formatCode>
                <c:ptCount val="4"/>
                <c:pt idx="0">
                  <c:v>2016</c:v>
                </c:pt>
                <c:pt idx="1">
                  <c:v>2017</c:v>
                </c:pt>
                <c:pt idx="2">
                  <c:v>2018</c:v>
                </c:pt>
                <c:pt idx="3">
                  <c:v>2019</c:v>
                </c:pt>
              </c:numCache>
            </c:numRef>
          </c:cat>
          <c:val>
            <c:numRef>
              <c:f>'HerkomstxKK over tid'!$C$6:$F$6</c:f>
              <c:numCache>
                <c:formatCode>0%</c:formatCode>
                <c:ptCount val="4"/>
                <c:pt idx="0" formatCode="0.0%">
                  <c:v>5.0568503046673789E-3</c:v>
                </c:pt>
                <c:pt idx="1">
                  <c:v>5.5528807575028084E-3</c:v>
                </c:pt>
                <c:pt idx="2" formatCode="0.0%">
                  <c:v>4.9075630252100842E-3</c:v>
                </c:pt>
                <c:pt idx="3" formatCode="0.0%">
                  <c:v>4.110022130888397E-3</c:v>
                </c:pt>
              </c:numCache>
            </c:numRef>
          </c:val>
          <c:extLst>
            <c:ext xmlns:c16="http://schemas.microsoft.com/office/drawing/2014/chart" uri="{C3380CC4-5D6E-409C-BE32-E72D297353CC}">
              <c16:uniqueId val="{00000002-26BF-D545-A22E-202208282FA2}"/>
            </c:ext>
          </c:extLst>
        </c:ser>
        <c:ser>
          <c:idx val="3"/>
          <c:order val="3"/>
          <c:tx>
            <c:strRef>
              <c:f>'HerkomstxKK over tid'!$B$7</c:f>
              <c:strCache>
                <c:ptCount val="1"/>
                <c:pt idx="0">
                  <c:v>Efterkommere fra vestlige lande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'HerkomstxKK over tid'!$C$3:$F$3</c:f>
              <c:numCache>
                <c:formatCode>General</c:formatCode>
                <c:ptCount val="4"/>
                <c:pt idx="0">
                  <c:v>2016</c:v>
                </c:pt>
                <c:pt idx="1">
                  <c:v>2017</c:v>
                </c:pt>
                <c:pt idx="2">
                  <c:v>2018</c:v>
                </c:pt>
                <c:pt idx="3">
                  <c:v>2019</c:v>
                </c:pt>
              </c:numCache>
            </c:numRef>
          </c:cat>
          <c:val>
            <c:numRef>
              <c:f>'HerkomstxKK over tid'!$C$7:$F$7</c:f>
              <c:numCache>
                <c:formatCode>0.0%</c:formatCode>
                <c:ptCount val="4"/>
                <c:pt idx="0">
                  <c:v>2.6069476725924996E-3</c:v>
                </c:pt>
                <c:pt idx="1">
                  <c:v>2.5357085540041726E-3</c:v>
                </c:pt>
                <c:pt idx="2">
                  <c:v>2.1848739495798318E-3</c:v>
                </c:pt>
                <c:pt idx="3">
                  <c:v>2.6240910527979768E-3</c:v>
                </c:pt>
              </c:numCache>
            </c:numRef>
          </c:val>
          <c:extLst>
            <c:ext xmlns:c16="http://schemas.microsoft.com/office/drawing/2014/chart" uri="{C3380CC4-5D6E-409C-BE32-E72D297353CC}">
              <c16:uniqueId val="{00000003-26BF-D545-A22E-202208282FA2}"/>
            </c:ext>
          </c:extLst>
        </c:ser>
        <c:ser>
          <c:idx val="4"/>
          <c:order val="4"/>
          <c:tx>
            <c:strRef>
              <c:f>'HerkomstxKK over tid'!$B$8</c:f>
              <c:strCache>
                <c:ptCount val="1"/>
                <c:pt idx="0">
                  <c:v>Efterkommere fra ikke-vestlige lande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'HerkomstxKK over tid'!$C$3:$F$3</c:f>
              <c:numCache>
                <c:formatCode>General</c:formatCode>
                <c:ptCount val="4"/>
                <c:pt idx="0">
                  <c:v>2016</c:v>
                </c:pt>
                <c:pt idx="1">
                  <c:v>2017</c:v>
                </c:pt>
                <c:pt idx="2">
                  <c:v>2018</c:v>
                </c:pt>
                <c:pt idx="3">
                  <c:v>2019</c:v>
                </c:pt>
              </c:numCache>
            </c:numRef>
          </c:cat>
          <c:val>
            <c:numRef>
              <c:f>'HerkomstxKK over tid'!$C$8:$F$8</c:f>
              <c:numCache>
                <c:formatCode>0.0%</c:formatCode>
                <c:ptCount val="4"/>
                <c:pt idx="0">
                  <c:v>1.036497267416295E-3</c:v>
                </c:pt>
                <c:pt idx="1">
                  <c:v>1.059220028887819E-3</c:v>
                </c:pt>
                <c:pt idx="2">
                  <c:v>8.0672268907563027E-4</c:v>
                </c:pt>
                <c:pt idx="3">
                  <c:v>1.3594688586784699E-3</c:v>
                </c:pt>
              </c:numCache>
            </c:numRef>
          </c:val>
          <c:extLst>
            <c:ext xmlns:c16="http://schemas.microsoft.com/office/drawing/2014/chart" uri="{C3380CC4-5D6E-409C-BE32-E72D297353CC}">
              <c16:uniqueId val="{00000004-26BF-D545-A22E-202208282FA2}"/>
            </c:ext>
          </c:extLst>
        </c:ser>
        <c:dLbls>
          <c:dLblPos val="ctr"/>
          <c:showLegendKey val="0"/>
          <c:showVal val="1"/>
          <c:showCatName val="0"/>
          <c:showSerName val="0"/>
          <c:showPercent val="0"/>
          <c:showBubbleSize val="0"/>
        </c:dLbls>
        <c:gapWidth val="120"/>
        <c:overlap val="-16"/>
        <c:axId val="636885535"/>
        <c:axId val="706748847"/>
      </c:barChart>
      <c:catAx>
        <c:axId val="636885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706748847"/>
        <c:crosses val="autoZero"/>
        <c:auto val="1"/>
        <c:lblAlgn val="ctr"/>
        <c:lblOffset val="100"/>
        <c:noMultiLvlLbl val="0"/>
      </c:catAx>
      <c:valAx>
        <c:axId val="706748847"/>
        <c:scaling>
          <c:orientation val="minMax"/>
        </c:scaling>
        <c:delete val="1"/>
        <c:axPos val="l"/>
        <c:numFmt formatCode="0%" sourceLinked="1"/>
        <c:majorTickMark val="none"/>
        <c:minorTickMark val="none"/>
        <c:tickLblPos val="nextTo"/>
        <c:crossAx val="636885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Verdana" panose="020B0604030504040204" pitchFamily="34" charset="0"/>
                <a:ea typeface="Verdana" panose="020B0604030504040204" pitchFamily="34" charset="0"/>
                <a:cs typeface="Verdana" panose="020B0604030504040204" pitchFamily="34" charset="0"/>
              </a:defRPr>
            </a:pPr>
            <a:r>
              <a:rPr lang="da-DK" sz="1200" b="0" i="0" baseline="0" dirty="0">
                <a:effectLst/>
                <a:latin typeface="Verdana" panose="020B0604030504040204" pitchFamily="34" charset="0"/>
                <a:ea typeface="Verdana" panose="020B0604030504040204" pitchFamily="34" charset="0"/>
                <a:cs typeface="Verdana" panose="020B0604030504040204" pitchFamily="34" charset="0"/>
              </a:rPr>
              <a:t>Hjemlandsdel for kursister på lange højskolekurser sammenlignet med 18-29 årige i  befolkningen (2019) </a:t>
            </a:r>
            <a:endParaRPr lang="da-DK" sz="1200" dirty="0">
              <a:effectLst/>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14164708482742941"/>
          <c:y val="7.804470363752844E-2"/>
        </c:manualLayout>
      </c:layout>
      <c:overlay val="0"/>
      <c:spPr>
        <a:noFill/>
        <a:ln>
          <a:noFill/>
        </a:ln>
        <a:effectLst/>
      </c:spPr>
    </c:title>
    <c:autoTitleDeleted val="0"/>
    <c:plotArea>
      <c:layout/>
      <c:barChart>
        <c:barDir val="col"/>
        <c:grouping val="clustered"/>
        <c:varyColors val="0"/>
        <c:ser>
          <c:idx val="0"/>
          <c:order val="0"/>
          <c:tx>
            <c:strRef>
              <c:f>LandsdelxLK!$C$22</c:f>
              <c:strCache>
                <c:ptCount val="1"/>
                <c:pt idx="0">
                  <c:v>Kursister på lange højskolekurser</c:v>
                </c:pt>
              </c:strCache>
            </c:strRef>
          </c:tx>
          <c:spPr>
            <a:solidFill>
              <a:schemeClr val="accent1"/>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LandsdelxLK!$B$23:$B$33</c:f>
              <c:strCache>
                <c:ptCount val="11"/>
                <c:pt idx="0">
                  <c:v>Landsdel Byen København</c:v>
                </c:pt>
                <c:pt idx="1">
                  <c:v>Landsdel Københavns omegn</c:v>
                </c:pt>
                <c:pt idx="2">
                  <c:v>Landsdel Nordsjælland</c:v>
                </c:pt>
                <c:pt idx="3">
                  <c:v>Landsdel Bornholm</c:v>
                </c:pt>
                <c:pt idx="4">
                  <c:v>Landsdel Østsjælland</c:v>
                </c:pt>
                <c:pt idx="5">
                  <c:v>Landsdel Vest- og Sydsjælland</c:v>
                </c:pt>
                <c:pt idx="6">
                  <c:v>Landsdel Fyn</c:v>
                </c:pt>
                <c:pt idx="7">
                  <c:v>Landsdel Sydjylland</c:v>
                </c:pt>
                <c:pt idx="8">
                  <c:v>Landsdel Østjylland</c:v>
                </c:pt>
                <c:pt idx="9">
                  <c:v>Landsdel Vestjylland</c:v>
                </c:pt>
                <c:pt idx="10">
                  <c:v>Landsdel Nordjylland</c:v>
                </c:pt>
              </c:strCache>
            </c:strRef>
          </c:cat>
          <c:val>
            <c:numRef>
              <c:f>LandsdelxLK!$C$23:$C$33</c:f>
              <c:numCache>
                <c:formatCode>0%</c:formatCode>
                <c:ptCount val="11"/>
                <c:pt idx="0">
                  <c:v>0.15166892196662157</c:v>
                </c:pt>
                <c:pt idx="1">
                  <c:v>7.882273342354533E-2</c:v>
                </c:pt>
                <c:pt idx="2">
                  <c:v>7.9273793414524132E-2</c:v>
                </c:pt>
                <c:pt idx="3">
                  <c:v>5.751014884979702E-3</c:v>
                </c:pt>
                <c:pt idx="4">
                  <c:v>3.9129454217410917E-2</c:v>
                </c:pt>
                <c:pt idx="5">
                  <c:v>5.8412268831754627E-2</c:v>
                </c:pt>
                <c:pt idx="6">
                  <c:v>8.8520523229589532E-2</c:v>
                </c:pt>
                <c:pt idx="7">
                  <c:v>0.11344158773116825</c:v>
                </c:pt>
                <c:pt idx="8">
                  <c:v>0.20816418583671628</c:v>
                </c:pt>
                <c:pt idx="9">
                  <c:v>8.4912043301759138E-2</c:v>
                </c:pt>
                <c:pt idx="10">
                  <c:v>9.1903473161930538E-2</c:v>
                </c:pt>
              </c:numCache>
            </c:numRef>
          </c:val>
          <c:extLst>
            <c:ext xmlns:c16="http://schemas.microsoft.com/office/drawing/2014/chart" uri="{C3380CC4-5D6E-409C-BE32-E72D297353CC}">
              <c16:uniqueId val="{00000001-5499-F94A-855B-5729C51EF800}"/>
            </c:ext>
          </c:extLst>
        </c:ser>
        <c:ser>
          <c:idx val="1"/>
          <c:order val="1"/>
          <c:tx>
            <c:strRef>
              <c:f>LandsdelxLK!$D$22</c:f>
              <c:strCache>
                <c:ptCount val="1"/>
                <c:pt idx="0">
                  <c:v>Hele befolkningen, 18-29 år</c:v>
                </c:pt>
              </c:strCache>
            </c:strRef>
          </c:tx>
          <c:spPr>
            <a:solidFill>
              <a:schemeClr val="accent2"/>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LandsdelxLK!$B$23:$B$33</c:f>
              <c:strCache>
                <c:ptCount val="11"/>
                <c:pt idx="0">
                  <c:v>Landsdel Byen København</c:v>
                </c:pt>
                <c:pt idx="1">
                  <c:v>Landsdel Københavns omegn</c:v>
                </c:pt>
                <c:pt idx="2">
                  <c:v>Landsdel Nordsjælland</c:v>
                </c:pt>
                <c:pt idx="3">
                  <c:v>Landsdel Bornholm</c:v>
                </c:pt>
                <c:pt idx="4">
                  <c:v>Landsdel Østsjælland</c:v>
                </c:pt>
                <c:pt idx="5">
                  <c:v>Landsdel Vest- og Sydsjælland</c:v>
                </c:pt>
                <c:pt idx="6">
                  <c:v>Landsdel Fyn</c:v>
                </c:pt>
                <c:pt idx="7">
                  <c:v>Landsdel Sydjylland</c:v>
                </c:pt>
                <c:pt idx="8">
                  <c:v>Landsdel Østjylland</c:v>
                </c:pt>
                <c:pt idx="9">
                  <c:v>Landsdel Vestjylland</c:v>
                </c:pt>
                <c:pt idx="10">
                  <c:v>Landsdel Nordjylland</c:v>
                </c:pt>
              </c:strCache>
            </c:strRef>
          </c:cat>
          <c:val>
            <c:numRef>
              <c:f>LandsdelxLK!$D$23:$D$33</c:f>
              <c:numCache>
                <c:formatCode>0%</c:formatCode>
                <c:ptCount val="11"/>
                <c:pt idx="0">
                  <c:v>0.20800463082276713</c:v>
                </c:pt>
                <c:pt idx="1">
                  <c:v>8.6565621538183368E-2</c:v>
                </c:pt>
                <c:pt idx="2">
                  <c:v>5.469093440882123E-2</c:v>
                </c:pt>
                <c:pt idx="3">
                  <c:v>4.2173950002766082E-3</c:v>
                </c:pt>
                <c:pt idx="4">
                  <c:v>3.4552522462593827E-2</c:v>
                </c:pt>
                <c:pt idx="5">
                  <c:v>7.8620360238071785E-2</c:v>
                </c:pt>
                <c:pt idx="6">
                  <c:v>8.7319884337375406E-2</c:v>
                </c:pt>
                <c:pt idx="7">
                  <c:v>0.10600967993080752</c:v>
                </c:pt>
                <c:pt idx="8">
                  <c:v>0.17648049373853933</c:v>
                </c:pt>
                <c:pt idx="9">
                  <c:v>6.2716884287451036E-2</c:v>
                </c:pt>
                <c:pt idx="10">
                  <c:v>0.10082159323511275</c:v>
                </c:pt>
              </c:numCache>
            </c:numRef>
          </c:val>
          <c:extLst>
            <c:ext xmlns:c16="http://schemas.microsoft.com/office/drawing/2014/chart" uri="{C3380CC4-5D6E-409C-BE32-E72D297353CC}">
              <c16:uniqueId val="{00000003-5499-F94A-855B-5729C51EF800}"/>
            </c:ext>
          </c:extLst>
        </c:ser>
        <c:dLbls>
          <c:dLblPos val="ctr"/>
          <c:showLegendKey val="0"/>
          <c:showVal val="1"/>
          <c:showCatName val="0"/>
          <c:showSerName val="0"/>
          <c:showPercent val="0"/>
          <c:showBubbleSize val="0"/>
        </c:dLbls>
        <c:gapWidth val="68"/>
        <c:overlap val="-10"/>
        <c:axId val="709421487"/>
        <c:axId val="678917999"/>
      </c:barChart>
      <c:catAx>
        <c:axId val="709421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678917999"/>
        <c:crosses val="autoZero"/>
        <c:auto val="1"/>
        <c:lblAlgn val="ctr"/>
        <c:lblOffset val="100"/>
        <c:noMultiLvlLbl val="0"/>
      </c:catAx>
      <c:valAx>
        <c:axId val="678917999"/>
        <c:scaling>
          <c:orientation val="minMax"/>
        </c:scaling>
        <c:delete val="1"/>
        <c:axPos val="l"/>
        <c:numFmt formatCode="0%" sourceLinked="1"/>
        <c:majorTickMark val="none"/>
        <c:minorTickMark val="none"/>
        <c:tickLblPos val="nextTo"/>
        <c:crossAx val="709421487"/>
        <c:crosses val="autoZero"/>
        <c:crossBetween val="between"/>
      </c:valAx>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showDLblsOverMax val="0"/>
    <c:extLst/>
  </c:chart>
  <c:txPr>
    <a:bodyPr/>
    <a:lstStyle/>
    <a:p>
      <a:pPr>
        <a:defRPr/>
      </a:pPr>
      <a:endParaRPr lang="da-DK"/>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100" dirty="0">
                <a:latin typeface="Verdana" panose="020B0604030504040204" pitchFamily="34" charset="0"/>
                <a:ea typeface="Verdana" panose="020B0604030504040204" pitchFamily="34" charset="0"/>
                <a:cs typeface="Verdana" panose="020B0604030504040204" pitchFamily="34" charset="0"/>
              </a:rPr>
              <a:t>Hjemlandsdel for kursister på korte</a:t>
            </a:r>
            <a:r>
              <a:rPr lang="da-DK" sz="1100" baseline="0" dirty="0">
                <a:latin typeface="Verdana" panose="020B0604030504040204" pitchFamily="34" charset="0"/>
                <a:ea typeface="Verdana" panose="020B0604030504040204" pitchFamily="34" charset="0"/>
                <a:cs typeface="Verdana" panose="020B0604030504040204" pitchFamily="34" charset="0"/>
              </a:rPr>
              <a:t> højskolekurser sammenlignet med hele befolkningen (2019)</a:t>
            </a:r>
            <a:endParaRPr lang="da-DK" sz="1100"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LandsdelxKK!$C$20</c:f>
              <c:strCache>
                <c:ptCount val="1"/>
                <c:pt idx="0">
                  <c:v>Kursister på korte højskolekurser</c:v>
                </c:pt>
              </c:strCache>
            </c:strRef>
          </c:tx>
          <c:spPr>
            <a:solidFill>
              <a:schemeClr val="accent1"/>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6="http://schemas.microsoft.com/office/drawing/2014/chart" uri="{C3380CC4-5D6E-409C-BE32-E72D297353CC}">
                  <c16:uniqueId val="{00000003-F59E-8043-8CD6-49806C6970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LandsdelxKK!$B$21:$B$31</c:f>
              <c:strCache>
                <c:ptCount val="11"/>
                <c:pt idx="0">
                  <c:v>Landsdel Byen København</c:v>
                </c:pt>
                <c:pt idx="1">
                  <c:v>Landsdel Københavns omegn</c:v>
                </c:pt>
                <c:pt idx="2">
                  <c:v>Landsdel Nordsjælland</c:v>
                </c:pt>
                <c:pt idx="3">
                  <c:v>Landsdel Bornholm</c:v>
                </c:pt>
                <c:pt idx="4">
                  <c:v>Landsdel Østsjælland</c:v>
                </c:pt>
                <c:pt idx="5">
                  <c:v>Landsdel Vest- og Sydsjælland</c:v>
                </c:pt>
                <c:pt idx="6">
                  <c:v>Landsdel Fyn</c:v>
                </c:pt>
                <c:pt idx="7">
                  <c:v>Landsdel Sydjylland</c:v>
                </c:pt>
                <c:pt idx="8">
                  <c:v>Landsdel Østjylland</c:v>
                </c:pt>
                <c:pt idx="9">
                  <c:v>Landsdel Vestjylland</c:v>
                </c:pt>
                <c:pt idx="10">
                  <c:v>Landsdel Nordjylland</c:v>
                </c:pt>
              </c:strCache>
            </c:strRef>
          </c:cat>
          <c:val>
            <c:numRef>
              <c:f>LandsdelxKK!$C$21:$C$31</c:f>
              <c:numCache>
                <c:formatCode>0%</c:formatCode>
                <c:ptCount val="11"/>
                <c:pt idx="0">
                  <c:v>0.17828011381599748</c:v>
                </c:pt>
                <c:pt idx="1">
                  <c:v>0.1292443882390136</c:v>
                </c:pt>
                <c:pt idx="2">
                  <c:v>0.11694593740120139</c:v>
                </c:pt>
                <c:pt idx="3">
                  <c:v>5.2165665507429657E-3</c:v>
                </c:pt>
                <c:pt idx="4">
                  <c:v>4.9257034460954786E-2</c:v>
                </c:pt>
                <c:pt idx="5">
                  <c:v>7.9133733797028136E-2</c:v>
                </c:pt>
                <c:pt idx="6">
                  <c:v>7.3632627252608288E-2</c:v>
                </c:pt>
                <c:pt idx="7">
                  <c:v>9.9177995573822314E-2</c:v>
                </c:pt>
                <c:pt idx="8">
                  <c:v>0.15197597217831174</c:v>
                </c:pt>
                <c:pt idx="9">
                  <c:v>5.7982927600379389E-2</c:v>
                </c:pt>
                <c:pt idx="10">
                  <c:v>5.9152703129939928E-2</c:v>
                </c:pt>
              </c:numCache>
            </c:numRef>
          </c:val>
          <c:extLst>
            <c:ext xmlns:c16="http://schemas.microsoft.com/office/drawing/2014/chart" uri="{C3380CC4-5D6E-409C-BE32-E72D297353CC}">
              <c16:uniqueId val="{00000000-F59E-8043-8CD6-49806C6970EB}"/>
            </c:ext>
          </c:extLst>
        </c:ser>
        <c:ser>
          <c:idx val="1"/>
          <c:order val="1"/>
          <c:tx>
            <c:strRef>
              <c:f>LandsdelxKK!$D$20</c:f>
              <c:strCache>
                <c:ptCount val="1"/>
                <c:pt idx="0">
                  <c:v>Hele befolkningen</c:v>
                </c:pt>
              </c:strCache>
            </c:strRef>
          </c:tx>
          <c:spPr>
            <a:solidFill>
              <a:srgbClr val="F68B28"/>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6="http://schemas.microsoft.com/office/drawing/2014/chart" uri="{C3380CC4-5D6E-409C-BE32-E72D297353CC}">
                  <c16:uniqueId val="{00000002-F59E-8043-8CD6-49806C6970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LandsdelxKK!$B$21:$B$31</c:f>
              <c:strCache>
                <c:ptCount val="11"/>
                <c:pt idx="0">
                  <c:v>Landsdel Byen København</c:v>
                </c:pt>
                <c:pt idx="1">
                  <c:v>Landsdel Københavns omegn</c:v>
                </c:pt>
                <c:pt idx="2">
                  <c:v>Landsdel Nordsjælland</c:v>
                </c:pt>
                <c:pt idx="3">
                  <c:v>Landsdel Bornholm</c:v>
                </c:pt>
                <c:pt idx="4">
                  <c:v>Landsdel Østsjælland</c:v>
                </c:pt>
                <c:pt idx="5">
                  <c:v>Landsdel Vest- og Sydsjælland</c:v>
                </c:pt>
                <c:pt idx="6">
                  <c:v>Landsdel Fyn</c:v>
                </c:pt>
                <c:pt idx="7">
                  <c:v>Landsdel Sydjylland</c:v>
                </c:pt>
                <c:pt idx="8">
                  <c:v>Landsdel Østjylland</c:v>
                </c:pt>
                <c:pt idx="9">
                  <c:v>Landsdel Vestjylland</c:v>
                </c:pt>
                <c:pt idx="10">
                  <c:v>Landsdel Nordjylland</c:v>
                </c:pt>
              </c:strCache>
            </c:strRef>
          </c:cat>
          <c:val>
            <c:numRef>
              <c:f>LandsdelxKK!$D$21:$D$31</c:f>
              <c:numCache>
                <c:formatCode>0%</c:formatCode>
                <c:ptCount val="11"/>
                <c:pt idx="0">
                  <c:v>0.13567123648579685</c:v>
                </c:pt>
                <c:pt idx="1">
                  <c:v>9.4282625644373383E-2</c:v>
                </c:pt>
                <c:pt idx="2">
                  <c:v>7.984584996924686E-2</c:v>
                </c:pt>
                <c:pt idx="3">
                  <c:v>6.8275569061960195E-3</c:v>
                </c:pt>
                <c:pt idx="4">
                  <c:v>4.2946388426400008E-2</c:v>
                </c:pt>
                <c:pt idx="5">
                  <c:v>0.10098915630649055</c:v>
                </c:pt>
                <c:pt idx="6">
                  <c:v>8.5762936974605297E-2</c:v>
                </c:pt>
                <c:pt idx="7">
                  <c:v>0.12468110767001994</c:v>
                </c:pt>
                <c:pt idx="8">
                  <c:v>0.15356291374100589</c:v>
                </c:pt>
                <c:pt idx="9">
                  <c:v>7.3980097008446211E-2</c:v>
                </c:pt>
                <c:pt idx="10">
                  <c:v>0.10145013086741896</c:v>
                </c:pt>
              </c:numCache>
            </c:numRef>
          </c:val>
          <c:extLst>
            <c:ext xmlns:c16="http://schemas.microsoft.com/office/drawing/2014/chart" uri="{C3380CC4-5D6E-409C-BE32-E72D297353CC}">
              <c16:uniqueId val="{00000001-F59E-8043-8CD6-49806C6970EB}"/>
            </c:ext>
          </c:extLst>
        </c:ser>
        <c:dLbls>
          <c:dLblPos val="ctr"/>
          <c:showLegendKey val="0"/>
          <c:showVal val="1"/>
          <c:showCatName val="0"/>
          <c:showSerName val="0"/>
          <c:showPercent val="0"/>
          <c:showBubbleSize val="0"/>
        </c:dLbls>
        <c:gapWidth val="68"/>
        <c:overlap val="-10"/>
        <c:axId val="675544639"/>
        <c:axId val="575274463"/>
      </c:barChart>
      <c:catAx>
        <c:axId val="675544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575274463"/>
        <c:crosses val="autoZero"/>
        <c:auto val="1"/>
        <c:lblAlgn val="ctr"/>
        <c:lblOffset val="100"/>
        <c:noMultiLvlLbl val="0"/>
      </c:catAx>
      <c:valAx>
        <c:axId val="575274463"/>
        <c:scaling>
          <c:orientation val="minMax"/>
        </c:scaling>
        <c:delete val="1"/>
        <c:axPos val="l"/>
        <c:numFmt formatCode="0%" sourceLinked="1"/>
        <c:majorTickMark val="none"/>
        <c:minorTickMark val="none"/>
        <c:tickLblPos val="nextTo"/>
        <c:crossAx val="675544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ysClr val="windowText" lastClr="000000">
                    <a:lumMod val="65000"/>
                    <a:lumOff val="35000"/>
                  </a:sysClr>
                </a:solidFill>
                <a:latin typeface="Verdana" panose="020B0604030504040204" pitchFamily="34" charset="0"/>
                <a:ea typeface="Verdana" panose="020B0604030504040204" pitchFamily="34" charset="0"/>
                <a:cs typeface="Verdana" panose="020B0604030504040204" pitchFamily="34" charset="0"/>
              </a:defRPr>
            </a:pPr>
            <a:r>
              <a:rPr lang="da-DK" sz="1050" b="0" i="0" baseline="0">
                <a:effectLst/>
              </a:rPr>
              <a:t>Kursister på lange højskolekursers senest afsluttede uddannelse sammenlignet med forskellige aldersgrupper i befolkningen (2019)</a:t>
            </a:r>
            <a:endParaRPr lang="da-DK" sz="1050">
              <a:effectLst/>
            </a:endParaRPr>
          </a:p>
        </c:rich>
      </c:tx>
      <c:overlay val="0"/>
      <c:spPr>
        <a:noFill/>
        <a:ln>
          <a:noFill/>
        </a:ln>
        <a:effectLst/>
      </c:spPr>
    </c:title>
    <c:autoTitleDeleted val="0"/>
    <c:plotArea>
      <c:layout/>
      <c:barChart>
        <c:barDir val="col"/>
        <c:grouping val="percentStacked"/>
        <c:varyColors val="0"/>
        <c:ser>
          <c:idx val="0"/>
          <c:order val="0"/>
          <c:tx>
            <c:strRef>
              <c:f>'figur udd.'!$E$18</c:f>
              <c:strCache>
                <c:ptCount val="1"/>
                <c:pt idx="0">
                  <c:v>Grundskole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udd.'!$F$17:$H$17</c:f>
              <c:strCache>
                <c:ptCount val="3"/>
                <c:pt idx="0">
                  <c:v>Kursister på lange højskolekurser 2019</c:v>
                </c:pt>
                <c:pt idx="1">
                  <c:v>Hele befolkningen 20-24 år</c:v>
                </c:pt>
                <c:pt idx="2">
                  <c:v>Hele befolkningen 25-29 år</c:v>
                </c:pt>
              </c:strCache>
            </c:strRef>
          </c:cat>
          <c:val>
            <c:numRef>
              <c:f>'figur udd.'!$F$18:$H$18</c:f>
              <c:numCache>
                <c:formatCode>0%</c:formatCode>
                <c:ptCount val="3"/>
                <c:pt idx="0">
                  <c:v>0.19250408496732027</c:v>
                </c:pt>
                <c:pt idx="1">
                  <c:v>0.23679796551822169</c:v>
                </c:pt>
                <c:pt idx="2">
                  <c:v>0.15534491440080564</c:v>
                </c:pt>
              </c:numCache>
            </c:numRef>
          </c:val>
          <c:extLst>
            <c:ext xmlns:c16="http://schemas.microsoft.com/office/drawing/2014/chart" uri="{C3380CC4-5D6E-409C-BE32-E72D297353CC}">
              <c16:uniqueId val="{00000000-44E3-1E44-A0E0-8E1FA69F12FC}"/>
            </c:ext>
          </c:extLst>
        </c:ser>
        <c:ser>
          <c:idx val="1"/>
          <c:order val="1"/>
          <c:tx>
            <c:strRef>
              <c:f>'figur udd.'!$E$19</c:f>
              <c:strCache>
                <c:ptCount val="1"/>
                <c:pt idx="0">
                  <c:v>Gymnasiale uddannelser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udd.'!$F$17:$H$17</c:f>
              <c:strCache>
                <c:ptCount val="3"/>
                <c:pt idx="0">
                  <c:v>Kursister på lange højskolekurser 2019</c:v>
                </c:pt>
                <c:pt idx="1">
                  <c:v>Hele befolkningen 20-24 år</c:v>
                </c:pt>
                <c:pt idx="2">
                  <c:v>Hele befolkningen 25-29 år</c:v>
                </c:pt>
              </c:strCache>
            </c:strRef>
          </c:cat>
          <c:val>
            <c:numRef>
              <c:f>'figur udd.'!$F$19:$H$19</c:f>
              <c:numCache>
                <c:formatCode>0%</c:formatCode>
                <c:ptCount val="3"/>
                <c:pt idx="0">
                  <c:v>0.60457516339869277</c:v>
                </c:pt>
                <c:pt idx="1">
                  <c:v>0.51304502893295667</c:v>
                </c:pt>
                <c:pt idx="2">
                  <c:v>0.13785246727089628</c:v>
                </c:pt>
              </c:numCache>
            </c:numRef>
          </c:val>
          <c:extLst>
            <c:ext xmlns:c16="http://schemas.microsoft.com/office/drawing/2014/chart" uri="{C3380CC4-5D6E-409C-BE32-E72D297353CC}">
              <c16:uniqueId val="{00000001-44E3-1E44-A0E0-8E1FA69F12FC}"/>
            </c:ext>
          </c:extLst>
        </c:ser>
        <c:ser>
          <c:idx val="2"/>
          <c:order val="2"/>
          <c:tx>
            <c:strRef>
              <c:f>'figur udd.'!$E$20</c:f>
              <c:strCache>
                <c:ptCount val="1"/>
                <c:pt idx="0">
                  <c:v>Erhvervsfaglige uddannelser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udd.'!$F$17:$H$17</c:f>
              <c:strCache>
                <c:ptCount val="3"/>
                <c:pt idx="0">
                  <c:v>Kursister på lange højskolekurser 2019</c:v>
                </c:pt>
                <c:pt idx="1">
                  <c:v>Hele befolkningen 20-24 år</c:v>
                </c:pt>
                <c:pt idx="2">
                  <c:v>Hele befolkningen 25-29 år</c:v>
                </c:pt>
              </c:strCache>
            </c:strRef>
          </c:cat>
          <c:val>
            <c:numRef>
              <c:f>'figur udd.'!$F$20:$H$20</c:f>
              <c:numCache>
                <c:formatCode>0%</c:formatCode>
                <c:ptCount val="3"/>
                <c:pt idx="0">
                  <c:v>6.3316993464052285E-2</c:v>
                </c:pt>
                <c:pt idx="1">
                  <c:v>0.11055516645172629</c:v>
                </c:pt>
                <c:pt idx="2">
                  <c:v>0.22615307150050351</c:v>
                </c:pt>
              </c:numCache>
            </c:numRef>
          </c:val>
          <c:extLst>
            <c:ext xmlns:c16="http://schemas.microsoft.com/office/drawing/2014/chart" uri="{C3380CC4-5D6E-409C-BE32-E72D297353CC}">
              <c16:uniqueId val="{00000002-44E3-1E44-A0E0-8E1FA69F12FC}"/>
            </c:ext>
          </c:extLst>
        </c:ser>
        <c:ser>
          <c:idx val="3"/>
          <c:order val="3"/>
          <c:tx>
            <c:strRef>
              <c:f>'figur udd.'!$E$21</c:f>
              <c:strCache>
                <c:ptCount val="1"/>
                <c:pt idx="0">
                  <c:v>Adgangsgivende uddannelsesforløb</c:v>
                </c:pt>
              </c:strCache>
            </c:strRef>
          </c:tx>
          <c:spPr>
            <a:solidFill>
              <a:schemeClr val="accent4"/>
            </a:solidFill>
            <a:ln>
              <a:noFill/>
            </a:ln>
            <a:effectLst/>
          </c:spPr>
          <c:invertIfNegative val="0"/>
          <c:dLbls>
            <c:delete val="1"/>
          </c:dLbls>
          <c:cat>
            <c:strRef>
              <c:f>'figur udd.'!$F$17:$H$17</c:f>
              <c:strCache>
                <c:ptCount val="3"/>
                <c:pt idx="0">
                  <c:v>Kursister på lange højskolekurser 2019</c:v>
                </c:pt>
                <c:pt idx="1">
                  <c:v>Hele befolkningen 20-24 år</c:v>
                </c:pt>
                <c:pt idx="2">
                  <c:v>Hele befolkningen 25-29 år</c:v>
                </c:pt>
              </c:strCache>
            </c:strRef>
          </c:cat>
          <c:val>
            <c:numRef>
              <c:f>'figur udd.'!$F$21:$H$21</c:f>
              <c:numCache>
                <c:formatCode>0%</c:formatCode>
                <c:ptCount val="3"/>
                <c:pt idx="0">
                  <c:v>5.1062091503267977E-4</c:v>
                </c:pt>
                <c:pt idx="1">
                  <c:v>1.1113149957744186E-3</c:v>
                </c:pt>
                <c:pt idx="2">
                  <c:v>1.2537764350453173E-3</c:v>
                </c:pt>
              </c:numCache>
            </c:numRef>
          </c:val>
          <c:extLst>
            <c:ext xmlns:c16="http://schemas.microsoft.com/office/drawing/2014/chart" uri="{C3380CC4-5D6E-409C-BE32-E72D297353CC}">
              <c16:uniqueId val="{00000003-44E3-1E44-A0E0-8E1FA69F12FC}"/>
            </c:ext>
          </c:extLst>
        </c:ser>
        <c:ser>
          <c:idx val="4"/>
          <c:order val="4"/>
          <c:tx>
            <c:strRef>
              <c:f>'figur udd.'!$E$22</c:f>
              <c:strCache>
                <c:ptCount val="1"/>
                <c:pt idx="0">
                  <c:v>Korte videregående uddannelser</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udd.'!$F$17:$H$17</c:f>
              <c:strCache>
                <c:ptCount val="3"/>
                <c:pt idx="0">
                  <c:v>Kursister på lange højskolekurser 2019</c:v>
                </c:pt>
                <c:pt idx="1">
                  <c:v>Hele befolkningen 20-24 år</c:v>
                </c:pt>
                <c:pt idx="2">
                  <c:v>Hele befolkningen 25-29 år</c:v>
                </c:pt>
              </c:strCache>
            </c:strRef>
          </c:cat>
          <c:val>
            <c:numRef>
              <c:f>'figur udd.'!$F$22:$H$22</c:f>
              <c:numCache>
                <c:formatCode>0%</c:formatCode>
                <c:ptCount val="3"/>
                <c:pt idx="0">
                  <c:v>2.0322712418300654E-2</c:v>
                </c:pt>
                <c:pt idx="1">
                  <c:v>3.664238141881327E-2</c:v>
                </c:pt>
                <c:pt idx="2">
                  <c:v>5.5823262839879151E-2</c:v>
                </c:pt>
              </c:numCache>
            </c:numRef>
          </c:val>
          <c:extLst>
            <c:ext xmlns:c16="http://schemas.microsoft.com/office/drawing/2014/chart" uri="{C3380CC4-5D6E-409C-BE32-E72D297353CC}">
              <c16:uniqueId val="{00000004-44E3-1E44-A0E0-8E1FA69F12FC}"/>
            </c:ext>
          </c:extLst>
        </c:ser>
        <c:ser>
          <c:idx val="5"/>
          <c:order val="5"/>
          <c:tx>
            <c:strRef>
              <c:f>'figur udd.'!$E$23</c:f>
              <c:strCache>
                <c:ptCount val="1"/>
                <c:pt idx="0">
                  <c:v>Mellemlange videregående uddannelser</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udd.'!$F$17:$H$17</c:f>
              <c:strCache>
                <c:ptCount val="3"/>
                <c:pt idx="0">
                  <c:v>Kursister på lange højskolekurser 2019</c:v>
                </c:pt>
                <c:pt idx="1">
                  <c:v>Hele befolkningen 20-24 år</c:v>
                </c:pt>
                <c:pt idx="2">
                  <c:v>Hele befolkningen 25-29 år</c:v>
                </c:pt>
              </c:strCache>
            </c:strRef>
          </c:cat>
          <c:val>
            <c:numRef>
              <c:f>'figur udd.'!$F$23:$H$23</c:f>
              <c:numCache>
                <c:formatCode>0%</c:formatCode>
                <c:ptCount val="3"/>
                <c:pt idx="0">
                  <c:v>6.6789215686274508E-2</c:v>
                </c:pt>
                <c:pt idx="1">
                  <c:v>3.8410147598138163E-2</c:v>
                </c:pt>
                <c:pt idx="2">
                  <c:v>0.18360271903323264</c:v>
                </c:pt>
              </c:numCache>
            </c:numRef>
          </c:val>
          <c:extLst>
            <c:ext xmlns:c16="http://schemas.microsoft.com/office/drawing/2014/chart" uri="{C3380CC4-5D6E-409C-BE32-E72D297353CC}">
              <c16:uniqueId val="{00000005-44E3-1E44-A0E0-8E1FA69F12FC}"/>
            </c:ext>
          </c:extLst>
        </c:ser>
        <c:ser>
          <c:idx val="6"/>
          <c:order val="6"/>
          <c:tx>
            <c:strRef>
              <c:f>'figur udd.'!$E$24</c:f>
              <c:strCache>
                <c:ptCount val="1"/>
                <c:pt idx="0">
                  <c:v>Bacheloruddannelser</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udd.'!$F$17:$H$17</c:f>
              <c:strCache>
                <c:ptCount val="3"/>
                <c:pt idx="0">
                  <c:v>Kursister på lange højskolekurser 2019</c:v>
                </c:pt>
                <c:pt idx="1">
                  <c:v>Hele befolkningen 20-24 år</c:v>
                </c:pt>
                <c:pt idx="2">
                  <c:v>Hele befolkningen 25-29 år</c:v>
                </c:pt>
              </c:strCache>
            </c:strRef>
          </c:cat>
          <c:val>
            <c:numRef>
              <c:f>'figur udd.'!$F$24:$H$24</c:f>
              <c:numCache>
                <c:formatCode>0%</c:formatCode>
                <c:ptCount val="3"/>
                <c:pt idx="0">
                  <c:v>2.6041666666666668E-2</c:v>
                </c:pt>
                <c:pt idx="1">
                  <c:v>5.4102949119864366E-2</c:v>
                </c:pt>
                <c:pt idx="2">
                  <c:v>7.910624370594159E-2</c:v>
                </c:pt>
              </c:numCache>
            </c:numRef>
          </c:val>
          <c:extLst>
            <c:ext xmlns:c16="http://schemas.microsoft.com/office/drawing/2014/chart" uri="{C3380CC4-5D6E-409C-BE32-E72D297353CC}">
              <c16:uniqueId val="{00000006-44E3-1E44-A0E0-8E1FA69F12FC}"/>
            </c:ext>
          </c:extLst>
        </c:ser>
        <c:ser>
          <c:idx val="7"/>
          <c:order val="7"/>
          <c:tx>
            <c:strRef>
              <c:f>'figur udd.'!$E$25</c:f>
              <c:strCache>
                <c:ptCount val="1"/>
                <c:pt idx="0">
                  <c:v>Lange videregående uddannelser</c:v>
                </c:pt>
              </c:strCache>
            </c:strRef>
          </c:tx>
          <c:spPr>
            <a:solidFill>
              <a:schemeClr val="accent2">
                <a:lumMod val="60000"/>
              </a:schemeClr>
            </a:solidFill>
            <a:ln>
              <a:noFill/>
            </a:ln>
            <a:effectLst/>
          </c:spPr>
          <c:invertIfNegative val="0"/>
          <c:dLbls>
            <c:dLbl>
              <c:idx val="0"/>
              <c:layout>
                <c:manualLayout>
                  <c:x val="8.2051331749241896E-2"/>
                  <c:y val="2.43082774469800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E3-1E44-A0E0-8E1FA69F12FC}"/>
                </c:ext>
              </c:extLst>
            </c:dLbl>
            <c:dLbl>
              <c:idx val="1"/>
              <c:layout>
                <c:manualLayout>
                  <c:x val="8.4615435866405644E-2"/>
                  <c:y val="3.51119563123045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4E3-1E44-A0E0-8E1FA69F12FC}"/>
                </c:ext>
              </c:extLst>
            </c:dLbl>
            <c:dLbl>
              <c:idx val="2"/>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6="http://schemas.microsoft.com/office/drawing/2014/chart" uri="{C3380CC4-5D6E-409C-BE32-E72D297353CC}">
                  <c16:uniqueId val="{00000009-44E3-1E44-A0E0-8E1FA69F12FC}"/>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udd.'!$F$17:$H$17</c:f>
              <c:strCache>
                <c:ptCount val="3"/>
                <c:pt idx="0">
                  <c:v>Kursister på lange højskolekurser 2019</c:v>
                </c:pt>
                <c:pt idx="1">
                  <c:v>Hele befolkningen 20-24 år</c:v>
                </c:pt>
                <c:pt idx="2">
                  <c:v>Hele befolkningen 25-29 år</c:v>
                </c:pt>
              </c:strCache>
            </c:strRef>
          </c:cat>
          <c:val>
            <c:numRef>
              <c:f>'figur udd.'!$F$25:$H$25</c:f>
              <c:numCache>
                <c:formatCode>0%</c:formatCode>
                <c:ptCount val="3"/>
                <c:pt idx="0">
                  <c:v>2.4918300653594773E-2</c:v>
                </c:pt>
                <c:pt idx="1">
                  <c:v>9.2084077440564033E-3</c:v>
                </c:pt>
                <c:pt idx="2">
                  <c:v>0.15893504531722055</c:v>
                </c:pt>
              </c:numCache>
            </c:numRef>
          </c:val>
          <c:extLst>
            <c:ext xmlns:c16="http://schemas.microsoft.com/office/drawing/2014/chart" uri="{C3380CC4-5D6E-409C-BE32-E72D297353CC}">
              <c16:uniqueId val="{0000000A-44E3-1E44-A0E0-8E1FA69F12FC}"/>
            </c:ext>
          </c:extLst>
        </c:ser>
        <c:ser>
          <c:idx val="8"/>
          <c:order val="8"/>
          <c:tx>
            <c:strRef>
              <c:f>'figur udd.'!$E$26</c:f>
              <c:strCache>
                <c:ptCount val="1"/>
                <c:pt idx="0">
                  <c:v>Ph.d og forskeruddannelser</c:v>
                </c:pt>
              </c:strCache>
            </c:strRef>
          </c:tx>
          <c:spPr>
            <a:solidFill>
              <a:schemeClr val="accent3">
                <a:lumMod val="60000"/>
              </a:schemeClr>
            </a:solidFill>
            <a:ln>
              <a:noFill/>
            </a:ln>
            <a:effectLst/>
          </c:spPr>
          <c:invertIfNegative val="0"/>
          <c:dLbls>
            <c:delete val="1"/>
          </c:dLbls>
          <c:cat>
            <c:strRef>
              <c:f>'figur udd.'!$F$17:$H$17</c:f>
              <c:strCache>
                <c:ptCount val="3"/>
                <c:pt idx="0">
                  <c:v>Kursister på lange højskolekurser 2019</c:v>
                </c:pt>
                <c:pt idx="1">
                  <c:v>Hele befolkningen 20-24 år</c:v>
                </c:pt>
                <c:pt idx="2">
                  <c:v>Hele befolkningen 25-29 år</c:v>
                </c:pt>
              </c:strCache>
            </c:strRef>
          </c:cat>
          <c:val>
            <c:numRef>
              <c:f>'figur udd.'!$F$26:$H$26</c:f>
              <c:numCache>
                <c:formatCode>0%</c:formatCode>
                <c:ptCount val="3"/>
                <c:pt idx="0">
                  <c:v>1.0212418300653595E-3</c:v>
                </c:pt>
                <c:pt idx="1">
                  <c:v>1.2663822044871282E-4</c:v>
                </c:pt>
                <c:pt idx="2">
                  <c:v>1.9284994964753274E-3</c:v>
                </c:pt>
              </c:numCache>
            </c:numRef>
          </c:val>
          <c:extLst>
            <c:ext xmlns:c16="http://schemas.microsoft.com/office/drawing/2014/chart" uri="{C3380CC4-5D6E-409C-BE32-E72D297353CC}">
              <c16:uniqueId val="{0000000B-44E3-1E44-A0E0-8E1FA69F12FC}"/>
            </c:ext>
          </c:extLst>
        </c:ser>
        <c:dLbls>
          <c:dLblPos val="ctr"/>
          <c:showLegendKey val="0"/>
          <c:showVal val="1"/>
          <c:showCatName val="0"/>
          <c:showSerName val="0"/>
          <c:showPercent val="0"/>
          <c:showBubbleSize val="0"/>
        </c:dLbls>
        <c:gapWidth val="150"/>
        <c:overlap val="100"/>
        <c:axId val="530370671"/>
        <c:axId val="544906143"/>
      </c:barChart>
      <c:catAx>
        <c:axId val="530370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544906143"/>
        <c:crosses val="autoZero"/>
        <c:auto val="1"/>
        <c:lblAlgn val="ctr"/>
        <c:lblOffset val="100"/>
        <c:noMultiLvlLbl val="0"/>
      </c:catAx>
      <c:valAx>
        <c:axId val="544906143"/>
        <c:scaling>
          <c:orientation val="minMax"/>
        </c:scaling>
        <c:delete val="1"/>
        <c:axPos val="l"/>
        <c:numFmt formatCode="0%" sourceLinked="1"/>
        <c:majorTickMark val="none"/>
        <c:minorTickMark val="none"/>
        <c:tickLblPos val="nextTo"/>
        <c:crossAx val="530370671"/>
        <c:crosses val="autoZero"/>
        <c:crossBetween val="between"/>
      </c:valAx>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showDLblsOverMax val="0"/>
  </c:chart>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da-DK"/>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100" b="0" i="0" baseline="0" dirty="0">
                <a:effectLst/>
                <a:latin typeface="Verdana" panose="020B0604030504040204" pitchFamily="34" charset="0"/>
                <a:ea typeface="Verdana" panose="020B0604030504040204" pitchFamily="34" charset="0"/>
                <a:cs typeface="Verdana" panose="020B0604030504040204" pitchFamily="34" charset="0"/>
              </a:rPr>
              <a:t>Senest afsluttede gymnasiale uddannelse blandt højskolekursister på lange kurser (2019)</a:t>
            </a:r>
            <a:endParaRPr lang="da-DK" sz="1100" dirty="0">
              <a:effectLst/>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clustered"/>
        <c:varyColors val="0"/>
        <c:ser>
          <c:idx val="0"/>
          <c:order val="0"/>
          <c:tx>
            <c:strRef>
              <c:f>'egen gruppering - gym'!$J$18</c:f>
              <c:strCache>
                <c:ptCount val="1"/>
                <c:pt idx="0">
                  <c:v>Befolkningen 18-25 år</c:v>
                </c:pt>
              </c:strCache>
            </c:strRef>
          </c:tx>
          <c:spPr>
            <a:solidFill>
              <a:srgbClr val="DC295C"/>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6="http://schemas.microsoft.com/office/drawing/2014/chart" uri="{C3380CC4-5D6E-409C-BE32-E72D297353CC}">
                  <c16:uniqueId val="{00000000-B957-4FED-991C-7AAFDC91348F}"/>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6="http://schemas.microsoft.com/office/drawing/2014/chart" uri="{C3380CC4-5D6E-409C-BE32-E72D297353CC}">
                  <c16:uniqueId val="{00000001-B957-4FED-991C-7AAFDC91348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'egen gruppering - gym'!$I$19:$I$24</c:f>
              <c:strCache>
                <c:ptCount val="6"/>
                <c:pt idx="0">
                  <c:v>Øvrige mindre uddannelser</c:v>
                </c:pt>
                <c:pt idx="1">
                  <c:v>Fuldført gymnasialt kursus</c:v>
                </c:pt>
                <c:pt idx="2">
                  <c:v>Fuldført HHX</c:v>
                </c:pt>
                <c:pt idx="3">
                  <c:v>Fuldført HTX</c:v>
                </c:pt>
                <c:pt idx="4">
                  <c:v>Fuldført HF</c:v>
                </c:pt>
                <c:pt idx="5">
                  <c:v>Fuldført STX</c:v>
                </c:pt>
              </c:strCache>
            </c:strRef>
          </c:cat>
          <c:val>
            <c:numRef>
              <c:f>'egen gruppering - gym'!$J$19:$J$24</c:f>
              <c:numCache>
                <c:formatCode>0.0%</c:formatCode>
                <c:ptCount val="6"/>
                <c:pt idx="0">
                  <c:v>3.4979259442220658E-3</c:v>
                </c:pt>
                <c:pt idx="1">
                  <c:v>4.7292830523126992E-3</c:v>
                </c:pt>
                <c:pt idx="2" formatCode="0%">
                  <c:v>0.16450785671216756</c:v>
                </c:pt>
                <c:pt idx="3" formatCode="0%">
                  <c:v>8.8621388563997885E-2</c:v>
                </c:pt>
                <c:pt idx="4" formatCode="0%">
                  <c:v>0.11009204303574931</c:v>
                </c:pt>
                <c:pt idx="5" formatCode="0%">
                  <c:v>0.62855150269155047</c:v>
                </c:pt>
              </c:numCache>
            </c:numRef>
          </c:val>
          <c:extLst>
            <c:ext xmlns:c16="http://schemas.microsoft.com/office/drawing/2014/chart" uri="{C3380CC4-5D6E-409C-BE32-E72D297353CC}">
              <c16:uniqueId val="{00000002-B957-4FED-991C-7AAFDC91348F}"/>
            </c:ext>
          </c:extLst>
        </c:ser>
        <c:ser>
          <c:idx val="1"/>
          <c:order val="1"/>
          <c:tx>
            <c:strRef>
              <c:f>'egen gruppering - gym'!$K$18</c:f>
              <c:strCache>
                <c:ptCount val="1"/>
                <c:pt idx="0">
                  <c:v>Kursister på lange højskolekurser</c:v>
                </c:pt>
              </c:strCache>
            </c:strRef>
          </c:tx>
          <c:spPr>
            <a:solidFill>
              <a:srgbClr val="004B60"/>
            </a:solidFill>
            <a:ln>
              <a:noFill/>
            </a:ln>
            <a:effectLst/>
          </c:spPr>
          <c:invertIfNegative val="0"/>
          <c:dLbls>
            <c:dLbl>
              <c:idx val="0"/>
              <c:layout>
                <c:manualLayout>
                  <c:x val="-7.008945756780402E-2"/>
                  <c:y val="-1.0008328156619592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57-4FED-991C-7AAFDC91348F}"/>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6="http://schemas.microsoft.com/office/drawing/2014/chart" uri="{C3380CC4-5D6E-409C-BE32-E72D297353CC}">
                  <c16:uniqueId val="{00000004-B957-4FED-991C-7AAFDC91348F}"/>
                </c:ext>
              </c:extLst>
            </c:dLbl>
            <c:dLbl>
              <c:idx val="2"/>
              <c:layout>
                <c:manualLayout>
                  <c:x val="-6.1135170603674538E-3"/>
                  <c:y val="0"/>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57-4FED-991C-7AAFDC91348F}"/>
                </c:ext>
              </c:extLst>
            </c:dLbl>
            <c:dLbl>
              <c:idx val="3"/>
              <c:layout>
                <c:manualLayout>
                  <c:x val="-5.4691601049868767E-3"/>
                  <c:y val="2.7295755746401368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57-4FED-991C-7AAFDC91348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'egen gruppering - gym'!$I$19:$I$24</c:f>
              <c:strCache>
                <c:ptCount val="6"/>
                <c:pt idx="0">
                  <c:v>Øvrige mindre uddannelser</c:v>
                </c:pt>
                <c:pt idx="1">
                  <c:v>Fuldført gymnasialt kursus</c:v>
                </c:pt>
                <c:pt idx="2">
                  <c:v>Fuldført HHX</c:v>
                </c:pt>
                <c:pt idx="3">
                  <c:v>Fuldført HTX</c:v>
                </c:pt>
                <c:pt idx="4">
                  <c:v>Fuldført HF</c:v>
                </c:pt>
                <c:pt idx="5">
                  <c:v>Fuldført STX</c:v>
                </c:pt>
              </c:strCache>
            </c:strRef>
          </c:cat>
          <c:val>
            <c:numRef>
              <c:f>'egen gruppering - gym'!$K$19:$K$24</c:f>
              <c:numCache>
                <c:formatCode>0%</c:formatCode>
                <c:ptCount val="6"/>
                <c:pt idx="0">
                  <c:v>7.0000000000000007E-2</c:v>
                </c:pt>
                <c:pt idx="1">
                  <c:v>1.9E-3</c:v>
                </c:pt>
                <c:pt idx="2">
                  <c:v>5.79E-2</c:v>
                </c:pt>
                <c:pt idx="3">
                  <c:v>4.8800000000000003E-2</c:v>
                </c:pt>
                <c:pt idx="4">
                  <c:v>0.09</c:v>
                </c:pt>
                <c:pt idx="5">
                  <c:v>0.73519999999999996</c:v>
                </c:pt>
              </c:numCache>
            </c:numRef>
          </c:val>
          <c:extLst>
            <c:ext xmlns:c16="http://schemas.microsoft.com/office/drawing/2014/chart" uri="{C3380CC4-5D6E-409C-BE32-E72D297353CC}">
              <c16:uniqueId val="{00000007-B957-4FED-991C-7AAFDC91348F}"/>
            </c:ext>
          </c:extLst>
        </c:ser>
        <c:dLbls>
          <c:dLblPos val="ctr"/>
          <c:showLegendKey val="0"/>
          <c:showVal val="1"/>
          <c:showCatName val="0"/>
          <c:showSerName val="0"/>
          <c:showPercent val="0"/>
          <c:showBubbleSize val="0"/>
        </c:dLbls>
        <c:gapWidth val="50"/>
        <c:axId val="248286831"/>
        <c:axId val="306467727"/>
      </c:barChart>
      <c:catAx>
        <c:axId val="248286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306467727"/>
        <c:crosses val="autoZero"/>
        <c:auto val="1"/>
        <c:lblAlgn val="ctr"/>
        <c:lblOffset val="100"/>
        <c:noMultiLvlLbl val="0"/>
      </c:catAx>
      <c:valAx>
        <c:axId val="306467727"/>
        <c:scaling>
          <c:orientation val="minMax"/>
        </c:scaling>
        <c:delete val="1"/>
        <c:axPos val="b"/>
        <c:numFmt formatCode="0.0%" sourceLinked="1"/>
        <c:majorTickMark val="none"/>
        <c:minorTickMark val="none"/>
        <c:tickLblPos val="nextTo"/>
        <c:crossAx val="248286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da-DK"/>
              <a:t>Senest afsluttede grundskoleuddannelse blandt højskolekursister på lange kurser (2019)</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a-DK"/>
        </a:p>
      </c:txPr>
    </c:title>
    <c:autoTitleDeleted val="0"/>
    <c:plotArea>
      <c:layout/>
      <c:barChart>
        <c:barDir val="bar"/>
        <c:grouping val="clustered"/>
        <c:varyColors val="0"/>
        <c:ser>
          <c:idx val="0"/>
          <c:order val="0"/>
          <c:tx>
            <c:strRef>
              <c:f>'figur - grundskole'!$J$23</c:f>
              <c:strCache>
                <c:ptCount val="1"/>
                <c:pt idx="0">
                  <c:v>Befolkningen 15-29 år</c:v>
                </c:pt>
              </c:strCache>
            </c:strRef>
          </c:tx>
          <c:spPr>
            <a:solidFill>
              <a:srgbClr val="DC295C"/>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 grundskole'!$I$24:$I$26</c:f>
              <c:strCache>
                <c:ptCount val="3"/>
                <c:pt idx="0">
                  <c:v>Grundskole til og med 6. klasse</c:v>
                </c:pt>
                <c:pt idx="1">
                  <c:v>Grundskole 7.-9. klasse</c:v>
                </c:pt>
                <c:pt idx="2">
                  <c:v>Grundskole 10. klasse</c:v>
                </c:pt>
              </c:strCache>
            </c:strRef>
          </c:cat>
          <c:val>
            <c:numRef>
              <c:f>'figur - grundskole'!$J$24:$J$26</c:f>
              <c:numCache>
                <c:formatCode>0%</c:formatCode>
                <c:ptCount val="3"/>
                <c:pt idx="0">
                  <c:v>1.6314067611777536E-3</c:v>
                </c:pt>
                <c:pt idx="1">
                  <c:v>0.62542202835332605</c:v>
                </c:pt>
                <c:pt idx="2">
                  <c:v>0.37294656488549616</c:v>
                </c:pt>
              </c:numCache>
            </c:numRef>
          </c:val>
          <c:extLst xmlns:c15="http://schemas.microsoft.com/office/drawing/2012/chart">
            <c:ext xmlns:c16="http://schemas.microsoft.com/office/drawing/2014/chart" uri="{C3380CC4-5D6E-409C-BE32-E72D297353CC}">
              <c16:uniqueId val="{00000000-C642-4498-87AE-764C5952DAF0}"/>
            </c:ext>
          </c:extLst>
        </c:ser>
        <c:ser>
          <c:idx val="1"/>
          <c:order val="1"/>
          <c:tx>
            <c:strRef>
              <c:f>'figur - grundskole'!$K$23</c:f>
              <c:strCache>
                <c:ptCount val="1"/>
                <c:pt idx="0">
                  <c:v>Kursister på lange højskolekurser</c:v>
                </c:pt>
              </c:strCache>
            </c:strRef>
          </c:tx>
          <c:spPr>
            <a:solidFill>
              <a:srgbClr val="004B6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 grundskole'!$I$24:$I$26</c:f>
              <c:strCache>
                <c:ptCount val="3"/>
                <c:pt idx="0">
                  <c:v>Grundskole til og med 6. klasse</c:v>
                </c:pt>
                <c:pt idx="1">
                  <c:v>Grundskole 7.-9. klasse</c:v>
                </c:pt>
                <c:pt idx="2">
                  <c:v>Grundskole 10. klasse</c:v>
                </c:pt>
              </c:strCache>
            </c:strRef>
          </c:cat>
          <c:val>
            <c:numRef>
              <c:f>'figur - grundskole'!$K$24:$K$26</c:f>
              <c:numCache>
                <c:formatCode>0%</c:formatCode>
                <c:ptCount val="3"/>
                <c:pt idx="0">
                  <c:v>2.2792022792022791E-3</c:v>
                </c:pt>
                <c:pt idx="1">
                  <c:v>0.37435897435897436</c:v>
                </c:pt>
                <c:pt idx="2">
                  <c:v>0.62336182336182333</c:v>
                </c:pt>
              </c:numCache>
            </c:numRef>
          </c:val>
          <c:extLst xmlns:c15="http://schemas.microsoft.com/office/drawing/2012/chart">
            <c:ext xmlns:c16="http://schemas.microsoft.com/office/drawing/2014/chart" uri="{C3380CC4-5D6E-409C-BE32-E72D297353CC}">
              <c16:uniqueId val="{00000001-C642-4498-87AE-764C5952DAF0}"/>
            </c:ext>
          </c:extLst>
        </c:ser>
        <c:dLbls>
          <c:dLblPos val="outEnd"/>
          <c:showLegendKey val="0"/>
          <c:showVal val="1"/>
          <c:showCatName val="0"/>
          <c:showSerName val="0"/>
          <c:showPercent val="0"/>
          <c:showBubbleSize val="0"/>
        </c:dLbls>
        <c:gapWidth val="50"/>
        <c:overlap val="-10"/>
        <c:axId val="779896415"/>
        <c:axId val="779893087"/>
        <c:extLst/>
      </c:barChart>
      <c:catAx>
        <c:axId val="7798964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a-DK"/>
          </a:p>
        </c:txPr>
        <c:crossAx val="779893087"/>
        <c:crosses val="autoZero"/>
        <c:auto val="1"/>
        <c:lblAlgn val="ctr"/>
        <c:lblOffset val="100"/>
        <c:noMultiLvlLbl val="0"/>
      </c:catAx>
      <c:valAx>
        <c:axId val="779893087"/>
        <c:scaling>
          <c:orientation val="minMax"/>
        </c:scaling>
        <c:delete val="1"/>
        <c:axPos val="t"/>
        <c:numFmt formatCode="0%" sourceLinked="1"/>
        <c:majorTickMark val="none"/>
        <c:minorTickMark val="none"/>
        <c:tickLblPos val="nextTo"/>
        <c:crossAx val="779896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Verdana" panose="020B0604030504040204" pitchFamily="34" charset="0"/>
          <a:ea typeface="Verdana" panose="020B0604030504040204" pitchFamily="34" charset="0"/>
        </a:defRPr>
      </a:pPr>
      <a:endParaRPr lang="da-DK"/>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100" dirty="0">
                <a:latin typeface="Verdana" panose="020B0604030504040204" pitchFamily="34" charset="0"/>
                <a:ea typeface="Verdana" panose="020B0604030504040204" pitchFamily="34" charset="0"/>
                <a:cs typeface="Verdana" panose="020B0604030504040204" pitchFamily="34" charset="0"/>
              </a:rPr>
              <a:t>Højest fuldførte uddannelse i familien for kursister</a:t>
            </a:r>
            <a:r>
              <a:rPr lang="da-DK" sz="1100" baseline="0" dirty="0">
                <a:latin typeface="Verdana" panose="020B0604030504040204" pitchFamily="34" charset="0"/>
                <a:ea typeface="Verdana" panose="020B0604030504040204" pitchFamily="34" charset="0"/>
                <a:cs typeface="Verdana" panose="020B0604030504040204" pitchFamily="34" charset="0"/>
              </a:rPr>
              <a:t> på lange højskolekurser, 2019</a:t>
            </a:r>
            <a:endParaRPr lang="da-DK" sz="1100"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clustered"/>
        <c:varyColors val="0"/>
        <c:ser>
          <c:idx val="0"/>
          <c:order val="0"/>
          <c:tx>
            <c:strRef>
              <c:f>'Højeste uddannelse i familie'!$L$4</c:f>
              <c:strCache>
                <c:ptCount val="1"/>
                <c:pt idx="0">
                  <c:v>Kursister på højskolekurser 18-21 år</c:v>
                </c:pt>
              </c:strCache>
            </c:strRef>
          </c:tx>
          <c:spPr>
            <a:solidFill>
              <a:schemeClr val="accent3">
                <a:lumMod val="60000"/>
                <a:lumOff val="40000"/>
              </a:schemeClr>
            </a:solidFill>
            <a:ln>
              <a:noFill/>
            </a:ln>
            <a:effectLst/>
          </c:spPr>
          <c:invertIfNegative val="0"/>
          <c:dLbls>
            <c:dLbl>
              <c:idx val="3"/>
              <c:layout>
                <c:manualLayout>
                  <c:x val="-5.916469816272965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F3-EC47-AE19-ACAA1F358AF3}"/>
                </c:ext>
              </c:extLst>
            </c:dLbl>
            <c:dLbl>
              <c:idx val="6"/>
              <c:layout>
                <c:manualLayout>
                  <c:x val="-6.580336832895887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AF3-EC47-AE19-ACAA1F358AF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'Højeste uddannelse i familie'!$K$5:$K$11</c:f>
              <c:strCache>
                <c:ptCount val="7"/>
                <c:pt idx="0">
                  <c:v>Uoplyst mv.</c:v>
                </c:pt>
                <c:pt idx="1">
                  <c:v>Lange videregående uddannelser</c:v>
                </c:pt>
                <c:pt idx="2">
                  <c:v>Mellemlange videregående uddannelser inkl. bachelor</c:v>
                </c:pt>
                <c:pt idx="3">
                  <c:v>Korte videregående uddannelser</c:v>
                </c:pt>
                <c:pt idx="4">
                  <c:v>Erhvervsuddannelser</c:v>
                </c:pt>
                <c:pt idx="5">
                  <c:v>Gymnasiale uddannelser</c:v>
                </c:pt>
                <c:pt idx="6">
                  <c:v>Grundskole</c:v>
                </c:pt>
              </c:strCache>
            </c:strRef>
          </c:cat>
          <c:val>
            <c:numRef>
              <c:f>'Højeste uddannelse i familie'!$L$5:$L$11</c:f>
              <c:numCache>
                <c:formatCode>0%</c:formatCode>
                <c:ptCount val="7"/>
                <c:pt idx="0">
                  <c:v>0.22153042779674634</c:v>
                </c:pt>
                <c:pt idx="1">
                  <c:v>0.21901988351074514</c:v>
                </c:pt>
                <c:pt idx="2">
                  <c:v>0.25888732677244425</c:v>
                </c:pt>
                <c:pt idx="3">
                  <c:v>3.4243824061056437E-2</c:v>
                </c:pt>
                <c:pt idx="4">
                  <c:v>0.14209680658766821</c:v>
                </c:pt>
                <c:pt idx="5">
                  <c:v>8.5057240409720833E-2</c:v>
                </c:pt>
                <c:pt idx="6">
                  <c:v>3.9264912633058847E-2</c:v>
                </c:pt>
              </c:numCache>
            </c:numRef>
          </c:val>
          <c:extLst>
            <c:ext xmlns:c16="http://schemas.microsoft.com/office/drawing/2014/chart" uri="{C3380CC4-5D6E-409C-BE32-E72D297353CC}">
              <c16:uniqueId val="{00000000-6AF3-EC47-AE19-ACAA1F358AF3}"/>
            </c:ext>
          </c:extLst>
        </c:ser>
        <c:ser>
          <c:idx val="1"/>
          <c:order val="1"/>
          <c:tx>
            <c:strRef>
              <c:f>'Højeste uddannelse i familie'!$M$4</c:f>
              <c:strCache>
                <c:ptCount val="1"/>
                <c:pt idx="0">
                  <c:v>Kursister på højskolekurser 22 år og derover</c:v>
                </c:pt>
              </c:strCache>
            </c:strRef>
          </c:tx>
          <c:spPr>
            <a:solidFill>
              <a:schemeClr val="accent1"/>
            </a:solidFill>
            <a:ln>
              <a:noFill/>
            </a:ln>
            <a:effectLst/>
          </c:spPr>
          <c:invertIfNegative val="0"/>
          <c:dLbls>
            <c:dLbl>
              <c:idx val="3"/>
              <c:layout>
                <c:manualLayout>
                  <c:x val="-5.19184164479440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F3-EC47-AE19-ACAA1F358AF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'Højeste uddannelse i familie'!$K$5:$K$11</c:f>
              <c:strCache>
                <c:ptCount val="7"/>
                <c:pt idx="0">
                  <c:v>Uoplyst mv.</c:v>
                </c:pt>
                <c:pt idx="1">
                  <c:v>Lange videregående uddannelser</c:v>
                </c:pt>
                <c:pt idx="2">
                  <c:v>Mellemlange videregående uddannelser inkl. bachelor</c:v>
                </c:pt>
                <c:pt idx="3">
                  <c:v>Korte videregående uddannelser</c:v>
                </c:pt>
                <c:pt idx="4">
                  <c:v>Erhvervsuddannelser</c:v>
                </c:pt>
                <c:pt idx="5">
                  <c:v>Gymnasiale uddannelser</c:v>
                </c:pt>
                <c:pt idx="6">
                  <c:v>Grundskole</c:v>
                </c:pt>
              </c:strCache>
            </c:strRef>
          </c:cat>
          <c:val>
            <c:numRef>
              <c:f>'Højeste uddannelse i familie'!$M$5:$M$11</c:f>
              <c:numCache>
                <c:formatCode>0%</c:formatCode>
                <c:ptCount val="7"/>
                <c:pt idx="0">
                  <c:v>0.25</c:v>
                </c:pt>
                <c:pt idx="1">
                  <c:v>6.8415637860082298E-2</c:v>
                </c:pt>
                <c:pt idx="2">
                  <c:v>0.18544238683127573</c:v>
                </c:pt>
                <c:pt idx="3">
                  <c:v>3.0864197530864196E-2</c:v>
                </c:pt>
                <c:pt idx="4">
                  <c:v>0.15123456790123457</c:v>
                </c:pt>
                <c:pt idx="5">
                  <c:v>0.18184156378600824</c:v>
                </c:pt>
                <c:pt idx="6">
                  <c:v>0.13220164609053497</c:v>
                </c:pt>
              </c:numCache>
            </c:numRef>
          </c:val>
          <c:extLst>
            <c:ext xmlns:c16="http://schemas.microsoft.com/office/drawing/2014/chart" uri="{C3380CC4-5D6E-409C-BE32-E72D297353CC}">
              <c16:uniqueId val="{00000001-6AF3-EC47-AE19-ACAA1F358AF3}"/>
            </c:ext>
          </c:extLst>
        </c:ser>
        <c:ser>
          <c:idx val="2"/>
          <c:order val="2"/>
          <c:tx>
            <c:strRef>
              <c:f>'Højeste uddannelse i familie'!$N$4</c:f>
              <c:strCache>
                <c:ptCount val="1"/>
                <c:pt idx="0">
                  <c:v>Højeste fuldførte uddannelse i familien for hele befolkningen</c:v>
                </c:pt>
              </c:strCache>
            </c:strRef>
          </c:tx>
          <c:spPr>
            <a:solidFill>
              <a:schemeClr val="accent2"/>
            </a:solidFill>
            <a:ln>
              <a:noFill/>
            </a:ln>
            <a:effectLst/>
          </c:spPr>
          <c:invertIfNegative val="0"/>
          <c:dLbls>
            <c:dLbl>
              <c:idx val="0"/>
              <c:layout>
                <c:manualLayout>
                  <c:x val="-5.9263342082239719E-2"/>
                  <c:y val="2.66849721373161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F3-EC47-AE19-ACAA1F358AF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'Højeste uddannelse i familie'!$K$5:$K$11</c:f>
              <c:strCache>
                <c:ptCount val="7"/>
                <c:pt idx="0">
                  <c:v>Uoplyst mv.</c:v>
                </c:pt>
                <c:pt idx="1">
                  <c:v>Lange videregående uddannelser</c:v>
                </c:pt>
                <c:pt idx="2">
                  <c:v>Mellemlange videregående uddannelser inkl. bachelor</c:v>
                </c:pt>
                <c:pt idx="3">
                  <c:v>Korte videregående uddannelser</c:v>
                </c:pt>
                <c:pt idx="4">
                  <c:v>Erhvervsuddannelser</c:v>
                </c:pt>
                <c:pt idx="5">
                  <c:v>Gymnasiale uddannelser</c:v>
                </c:pt>
                <c:pt idx="6">
                  <c:v>Grundskole</c:v>
                </c:pt>
              </c:strCache>
            </c:strRef>
          </c:cat>
          <c:val>
            <c:numRef>
              <c:f>'Højeste uddannelse i familie'!$N$5:$N$11</c:f>
              <c:numCache>
                <c:formatCode>0%</c:formatCode>
                <c:ptCount val="7"/>
                <c:pt idx="0">
                  <c:v>3.4318467439867016E-2</c:v>
                </c:pt>
                <c:pt idx="1">
                  <c:v>0.12792451490245285</c:v>
                </c:pt>
                <c:pt idx="2">
                  <c:v>0.19142001809937934</c:v>
                </c:pt>
                <c:pt idx="3">
                  <c:v>4.7175862980994986E-2</c:v>
                </c:pt>
                <c:pt idx="4">
                  <c:v>0.31808016491873031</c:v>
                </c:pt>
                <c:pt idx="5">
                  <c:v>8.1650634191765145E-2</c:v>
                </c:pt>
                <c:pt idx="6">
                  <c:v>0.19943033746681033</c:v>
                </c:pt>
              </c:numCache>
            </c:numRef>
          </c:val>
          <c:extLst>
            <c:ext xmlns:c16="http://schemas.microsoft.com/office/drawing/2014/chart" uri="{C3380CC4-5D6E-409C-BE32-E72D297353CC}">
              <c16:uniqueId val="{00000002-6AF3-EC47-AE19-ACAA1F358AF3}"/>
            </c:ext>
          </c:extLst>
        </c:ser>
        <c:dLbls>
          <c:dLblPos val="ctr"/>
          <c:showLegendKey val="0"/>
          <c:showVal val="1"/>
          <c:showCatName val="0"/>
          <c:showSerName val="0"/>
          <c:showPercent val="0"/>
          <c:showBubbleSize val="0"/>
        </c:dLbls>
        <c:gapWidth val="43"/>
        <c:axId val="1905292943"/>
        <c:axId val="1857371519"/>
      </c:barChart>
      <c:catAx>
        <c:axId val="1905292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1857371519"/>
        <c:crosses val="autoZero"/>
        <c:auto val="1"/>
        <c:lblAlgn val="ctr"/>
        <c:lblOffset val="100"/>
        <c:noMultiLvlLbl val="0"/>
      </c:catAx>
      <c:valAx>
        <c:axId val="1857371519"/>
        <c:scaling>
          <c:orientation val="minMax"/>
        </c:scaling>
        <c:delete val="1"/>
        <c:axPos val="b"/>
        <c:numFmt formatCode="0%" sourceLinked="1"/>
        <c:majorTickMark val="none"/>
        <c:minorTickMark val="none"/>
        <c:tickLblPos val="nextTo"/>
        <c:crossAx val="1905292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100" dirty="0">
                <a:latin typeface="Verdana" panose="020B0604030504040204" pitchFamily="34" charset="0"/>
                <a:ea typeface="Verdana" panose="020B0604030504040204" pitchFamily="34" charset="0"/>
                <a:cs typeface="Verdana" panose="020B0604030504040204" pitchFamily="34" charset="0"/>
              </a:rPr>
              <a:t>Højest</a:t>
            </a:r>
            <a:r>
              <a:rPr lang="da-DK" sz="1100" baseline="0" dirty="0">
                <a:latin typeface="Verdana" panose="020B0604030504040204" pitchFamily="34" charset="0"/>
                <a:ea typeface="Verdana" panose="020B0604030504040204" pitchFamily="34" charset="0"/>
                <a:cs typeface="Verdana" panose="020B0604030504040204" pitchFamily="34" charset="0"/>
              </a:rPr>
              <a:t> fuldførte uddannelse for højskolekursister på korte kurser, 2019 </a:t>
            </a:r>
            <a:endParaRPr lang="da-DK" sz="1100"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clustered"/>
        <c:varyColors val="0"/>
        <c:ser>
          <c:idx val="0"/>
          <c:order val="0"/>
          <c:tx>
            <c:strRef>
              <c:f>'Egen højeste uddannelse'!$D$19:$D$20</c:f>
              <c:strCache>
                <c:ptCount val="2"/>
                <c:pt idx="1">
                  <c:v>Kursister på korte højskolekurser</c:v>
                </c:pt>
              </c:strCache>
            </c:strRef>
          </c:tx>
          <c:spPr>
            <a:solidFill>
              <a:srgbClr val="F68B28"/>
            </a:solidFill>
            <a:ln>
              <a:noFill/>
            </a:ln>
            <a:effectLst/>
          </c:spPr>
          <c:invertIfNegative val="0"/>
          <c:dLbls>
            <c:dLbl>
              <c:idx val="3"/>
              <c:layout>
                <c:manualLayout>
                  <c:x val="-6.837489063867016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31-4C42-BA28-950BB3C8F75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'Egen højeste uddannelse'!$C$21:$C$27</c:f>
              <c:strCache>
                <c:ptCount val="7"/>
                <c:pt idx="0">
                  <c:v>Uoplyst mv.</c:v>
                </c:pt>
                <c:pt idx="1">
                  <c:v>Lange videregående uddannelser</c:v>
                </c:pt>
                <c:pt idx="2">
                  <c:v>Mellemlange videregående uddannelser inkl. bachelor</c:v>
                </c:pt>
                <c:pt idx="3">
                  <c:v>Korte videregående uddannelser</c:v>
                </c:pt>
                <c:pt idx="4">
                  <c:v>Erhvervsuddannelser</c:v>
                </c:pt>
                <c:pt idx="5">
                  <c:v>Gymnasiale uddannelser</c:v>
                </c:pt>
                <c:pt idx="6">
                  <c:v>Grundskole</c:v>
                </c:pt>
              </c:strCache>
            </c:strRef>
          </c:cat>
          <c:val>
            <c:numRef>
              <c:f>'Egen højeste uddannelse'!$D$21:$D$27</c:f>
              <c:numCache>
                <c:formatCode>0%</c:formatCode>
                <c:ptCount val="7"/>
                <c:pt idx="0">
                  <c:v>5.5348167308427149E-2</c:v>
                </c:pt>
                <c:pt idx="1">
                  <c:v>0.17148231974368772</c:v>
                </c:pt>
                <c:pt idx="2">
                  <c:v>0.3115428705799359</c:v>
                </c:pt>
                <c:pt idx="3">
                  <c:v>4.1209840980570824E-2</c:v>
                </c:pt>
                <c:pt idx="4">
                  <c:v>0.21228065018664943</c:v>
                </c:pt>
                <c:pt idx="5">
                  <c:v>6.5488962699509129E-2</c:v>
                </c:pt>
                <c:pt idx="6">
                  <c:v>0.14220628435378149</c:v>
                </c:pt>
              </c:numCache>
            </c:numRef>
          </c:val>
          <c:extLst>
            <c:ext xmlns:c16="http://schemas.microsoft.com/office/drawing/2014/chart" uri="{C3380CC4-5D6E-409C-BE32-E72D297353CC}">
              <c16:uniqueId val="{00000000-E631-4C42-BA28-950BB3C8F756}"/>
            </c:ext>
          </c:extLst>
        </c:ser>
        <c:ser>
          <c:idx val="1"/>
          <c:order val="1"/>
          <c:tx>
            <c:strRef>
              <c:f>'Egen højeste uddannelse'!$E$19:$E$20</c:f>
              <c:strCache>
                <c:ptCount val="2"/>
                <c:pt idx="1">
                  <c:v>Højest fuldførte uddannelse for hele befolkningen</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6="http://schemas.microsoft.com/office/drawing/2014/chart" uri="{C3380CC4-5D6E-409C-BE32-E72D297353CC}">
                  <c16:uniqueId val="{00000003-E631-4C42-BA28-950BB3C8F75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'Egen højeste uddannelse'!$C$21:$C$27</c:f>
              <c:strCache>
                <c:ptCount val="7"/>
                <c:pt idx="0">
                  <c:v>Uoplyst mv.</c:v>
                </c:pt>
                <c:pt idx="1">
                  <c:v>Lange videregående uddannelser</c:v>
                </c:pt>
                <c:pt idx="2">
                  <c:v>Mellemlange videregående uddannelser inkl. bachelor</c:v>
                </c:pt>
                <c:pt idx="3">
                  <c:v>Korte videregående uddannelser</c:v>
                </c:pt>
                <c:pt idx="4">
                  <c:v>Erhvervsuddannelser</c:v>
                </c:pt>
                <c:pt idx="5">
                  <c:v>Gymnasiale uddannelser</c:v>
                </c:pt>
                <c:pt idx="6">
                  <c:v>Grundskole</c:v>
                </c:pt>
              </c:strCache>
            </c:strRef>
          </c:cat>
          <c:val>
            <c:numRef>
              <c:f>'Egen højeste uddannelse'!$E$21:$E$27</c:f>
              <c:numCache>
                <c:formatCode>0%</c:formatCode>
                <c:ptCount val="7"/>
                <c:pt idx="0">
                  <c:v>1.1883124196321053E-2</c:v>
                </c:pt>
                <c:pt idx="1">
                  <c:v>0.11309017417014541</c:v>
                </c:pt>
                <c:pt idx="2">
                  <c:v>0.17609266302229076</c:v>
                </c:pt>
                <c:pt idx="3">
                  <c:v>5.0908969397390855E-2</c:v>
                </c:pt>
                <c:pt idx="4">
                  <c:v>0.29089471202458406</c:v>
                </c:pt>
                <c:pt idx="5">
                  <c:v>0.10814489550162561</c:v>
                </c:pt>
                <c:pt idx="6">
                  <c:v>0.2480990788400538</c:v>
                </c:pt>
              </c:numCache>
            </c:numRef>
          </c:val>
          <c:extLst>
            <c:ext xmlns:c16="http://schemas.microsoft.com/office/drawing/2014/chart" uri="{C3380CC4-5D6E-409C-BE32-E72D297353CC}">
              <c16:uniqueId val="{00000001-E631-4C42-BA28-950BB3C8F756}"/>
            </c:ext>
          </c:extLst>
        </c:ser>
        <c:dLbls>
          <c:dLblPos val="ctr"/>
          <c:showLegendKey val="0"/>
          <c:showVal val="1"/>
          <c:showCatName val="0"/>
          <c:showSerName val="0"/>
          <c:showPercent val="0"/>
          <c:showBubbleSize val="0"/>
        </c:dLbls>
        <c:gapWidth val="56"/>
        <c:axId val="651921503"/>
        <c:axId val="647369599"/>
      </c:barChart>
      <c:catAx>
        <c:axId val="651921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647369599"/>
        <c:crosses val="autoZero"/>
        <c:auto val="1"/>
        <c:lblAlgn val="ctr"/>
        <c:lblOffset val="100"/>
        <c:noMultiLvlLbl val="0"/>
      </c:catAx>
      <c:valAx>
        <c:axId val="647369599"/>
        <c:scaling>
          <c:orientation val="minMax"/>
        </c:scaling>
        <c:delete val="1"/>
        <c:axPos val="b"/>
        <c:numFmt formatCode="0%" sourceLinked="1"/>
        <c:majorTickMark val="none"/>
        <c:minorTickMark val="none"/>
        <c:tickLblPos val="nextTo"/>
        <c:crossAx val="651921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Verdana" panose="020B0604030504040204" pitchFamily="34" charset="0"/>
                <a:ea typeface="Verdana" panose="020B0604030504040204" pitchFamily="34" charset="0"/>
                <a:cs typeface="Verdana" panose="020B0604030504040204" pitchFamily="34" charset="0"/>
              </a:defRPr>
            </a:pPr>
            <a:r>
              <a:rPr lang="da-DK" sz="1100" b="0" i="0" baseline="0">
                <a:effectLst/>
              </a:rPr>
              <a:t>Højskolekursister 2017 efter uddannelsesprofil</a:t>
            </a:r>
            <a:endParaRPr lang="da-DK" sz="1100">
              <a:effectLst/>
            </a:endParaRPr>
          </a:p>
        </c:rich>
      </c:tx>
      <c:overlay val="0"/>
      <c:spPr>
        <a:noFill/>
        <a:ln>
          <a:noFill/>
        </a:ln>
        <a:effectLst/>
      </c:spPr>
    </c:title>
    <c:autoTitleDeleted val="0"/>
    <c:plotArea>
      <c:layout>
        <c:manualLayout>
          <c:layoutTarget val="inner"/>
          <c:xMode val="edge"/>
          <c:yMode val="edge"/>
          <c:x val="0.14848375416422493"/>
          <c:y val="9.1985214054192785E-2"/>
          <c:w val="0.72013468264358449"/>
          <c:h val="0.67615461727846637"/>
        </c:manualLayout>
      </c:layout>
      <c:pieChart>
        <c:varyColors val="1"/>
        <c:ser>
          <c:idx val="0"/>
          <c:order val="0"/>
          <c:dPt>
            <c:idx val="0"/>
            <c:bubble3D val="0"/>
            <c:spPr>
              <a:solidFill>
                <a:schemeClr val="accent4"/>
              </a:solidFill>
              <a:ln w="19050">
                <a:solidFill>
                  <a:schemeClr val="lt1"/>
                </a:solidFill>
              </a:ln>
              <a:effectLst/>
            </c:spPr>
            <c:extLst>
              <c:ext xmlns:c16="http://schemas.microsoft.com/office/drawing/2014/chart" uri="{C3380CC4-5D6E-409C-BE32-E72D297353CC}">
                <c16:uniqueId val="{00000001-74FB-224D-B4FA-C79F4AF05A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FB-224D-B4FA-C79F4AF05A1B}"/>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74FB-224D-B4FA-C79F4AF05A1B}"/>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74FB-224D-B4FA-C79F4AF05A1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Diskretioneret!$C$7:$C$10</c:f>
              <c:strCache>
                <c:ptCount val="4"/>
                <c:pt idx="0">
                  <c:v>Uddannelse før højskoleophold</c:v>
                </c:pt>
                <c:pt idx="1">
                  <c:v>Overlap (uddannelse under højskoleophold)</c:v>
                </c:pt>
                <c:pt idx="2">
                  <c:v>Uddannelse efter højskoleophold</c:v>
                </c:pt>
                <c:pt idx="3">
                  <c:v>Uoplyst</c:v>
                </c:pt>
              </c:strCache>
            </c:strRef>
          </c:cat>
          <c:val>
            <c:numRef>
              <c:f>Diskretioneret!$D$7:$D$10</c:f>
              <c:numCache>
                <c:formatCode>0%</c:formatCode>
                <c:ptCount val="4"/>
                <c:pt idx="0">
                  <c:v>0.21820628664808228</c:v>
                </c:pt>
                <c:pt idx="1">
                  <c:v>4.7101797558396614E-2</c:v>
                </c:pt>
                <c:pt idx="2">
                  <c:v>0.49</c:v>
                </c:pt>
                <c:pt idx="3">
                  <c:v>0.23800826684610207</c:v>
                </c:pt>
              </c:numCache>
            </c:numRef>
          </c:val>
          <c:extLst>
            <c:ext xmlns:c16="http://schemas.microsoft.com/office/drawing/2014/chart" uri="{C3380CC4-5D6E-409C-BE32-E72D297353CC}">
              <c16:uniqueId val="{00000008-74FB-224D-B4FA-C79F4AF05A1B}"/>
            </c:ext>
          </c:extLst>
        </c:ser>
        <c:dLbls>
          <c:showLegendKey val="0"/>
          <c:showVal val="0"/>
          <c:showCatName val="0"/>
          <c:showSerName val="0"/>
          <c:showPercent val="0"/>
          <c:showBubbleSize val="0"/>
          <c:showLeaderLines val="1"/>
        </c:dLbls>
        <c:firstSliceAng val="0"/>
      </c:pieChart>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showDLblsOverMax val="0"/>
  </c:chart>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da-DK"/>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da-DK" sz="1100" dirty="0"/>
              <a:t>Kursister, hvis seneste uddannelsesaktivitet fandt sted </a:t>
            </a:r>
            <a:r>
              <a:rPr lang="da-DK" sz="1100" b="1" u="sng" dirty="0"/>
              <a:t>før</a:t>
            </a:r>
            <a:r>
              <a:rPr lang="da-DK" sz="1100" dirty="0"/>
              <a:t> højskoleopholdet. I antal kursister</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title>
    <c:autoTitleDeleted val="0"/>
    <c:plotArea>
      <c:layout/>
      <c:barChart>
        <c:barDir val="bar"/>
        <c:grouping val="clustered"/>
        <c:varyColors val="0"/>
        <c:ser>
          <c:idx val="0"/>
          <c:order val="0"/>
          <c:tx>
            <c:strRef>
              <c:f>Diskretioneret!$B$18</c:f>
              <c:strCache>
                <c:ptCount val="1"/>
                <c:pt idx="0">
                  <c:v>Færdig</c:v>
                </c:pt>
              </c:strCache>
            </c:strRef>
          </c:tx>
          <c:spPr>
            <a:solidFill>
              <a:schemeClr val="accent1"/>
            </a:solidFill>
            <a:ln>
              <a:noFill/>
            </a:ln>
            <a:effectLst/>
          </c:spPr>
          <c:invertIfNegative val="0"/>
          <c:dLbls>
            <c:dLbl>
              <c:idx val="3"/>
              <c:layout>
                <c:manualLayout>
                  <c:x val="5.6547222162236649E-3"/>
                  <c:y val="-9.368301993575012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F3-488B-9A0B-67DE46FADE0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Diskretioneret!$A$19:$A$37</c:f>
              <c:strCache>
                <c:ptCount val="19"/>
                <c:pt idx="0">
                  <c:v>Naturvidenskab</c:v>
                </c:pt>
                <c:pt idx="1">
                  <c:v>Forsvar, politi og sikkerhed</c:v>
                </c:pt>
                <c:pt idx="2">
                  <c:v>Transport</c:v>
                </c:pt>
                <c:pt idx="3">
                  <c:v>Kunstnerisk</c:v>
                </c:pt>
                <c:pt idx="4">
                  <c:v>Informations- og kommunikationsteknologi (IKT)</c:v>
                </c:pt>
                <c:pt idx="5">
                  <c:v>Humanistisk</c:v>
                </c:pt>
                <c:pt idx="6">
                  <c:v>Audio-visuel teknik og medieproduktion</c:v>
                </c:pt>
                <c:pt idx="7">
                  <c:v>Jordbrug, skovbrug og fiskeri</c:v>
                </c:pt>
                <c:pt idx="8">
                  <c:v>Bygge- og anlægsteknik</c:v>
                </c:pt>
                <c:pt idx="9">
                  <c:v>Service</c:v>
                </c:pt>
                <c:pt idx="10">
                  <c:v>Undervisning og læring</c:v>
                </c:pt>
                <c:pt idx="11">
                  <c:v>Samfundsvidenskab</c:v>
                </c:pt>
                <c:pt idx="12">
                  <c:v>Mekanik, jern og metal</c:v>
                </c:pt>
                <c:pt idx="13">
                  <c:v>Teknik, teknologi og industriel produktion</c:v>
                </c:pt>
                <c:pt idx="14">
                  <c:v>Forberedende uddannelser</c:v>
                </c:pt>
                <c:pt idx="15">
                  <c:v>Erhvervsøkonomi, administration og jura</c:v>
                </c:pt>
                <c:pt idx="16">
                  <c:v>Social og sundhed</c:v>
                </c:pt>
                <c:pt idx="17">
                  <c:v>Grundskole</c:v>
                </c:pt>
                <c:pt idx="18">
                  <c:v>Gymnasiale uddannelser</c:v>
                </c:pt>
              </c:strCache>
            </c:strRef>
          </c:cat>
          <c:val>
            <c:numRef>
              <c:f>Diskretioneret!$B$19:$B$37</c:f>
              <c:numCache>
                <c:formatCode>General</c:formatCode>
                <c:ptCount val="19"/>
                <c:pt idx="0">
                  <c:v>4</c:v>
                </c:pt>
                <c:pt idx="1">
                  <c:v>4</c:v>
                </c:pt>
                <c:pt idx="2">
                  <c:v>6</c:v>
                </c:pt>
                <c:pt idx="3">
                  <c:v>7</c:v>
                </c:pt>
                <c:pt idx="4">
                  <c:v>12</c:v>
                </c:pt>
                <c:pt idx="5">
                  <c:v>13</c:v>
                </c:pt>
                <c:pt idx="6">
                  <c:v>18</c:v>
                </c:pt>
                <c:pt idx="7">
                  <c:v>24</c:v>
                </c:pt>
                <c:pt idx="8">
                  <c:v>28</c:v>
                </c:pt>
                <c:pt idx="9">
                  <c:v>28</c:v>
                </c:pt>
                <c:pt idx="10">
                  <c:v>34</c:v>
                </c:pt>
                <c:pt idx="11">
                  <c:v>34</c:v>
                </c:pt>
                <c:pt idx="12">
                  <c:v>35</c:v>
                </c:pt>
                <c:pt idx="13">
                  <c:v>58</c:v>
                </c:pt>
                <c:pt idx="14">
                  <c:v>105</c:v>
                </c:pt>
                <c:pt idx="15">
                  <c:v>135</c:v>
                </c:pt>
                <c:pt idx="16">
                  <c:v>204</c:v>
                </c:pt>
                <c:pt idx="17">
                  <c:v>310</c:v>
                </c:pt>
                <c:pt idx="18">
                  <c:v>620</c:v>
                </c:pt>
              </c:numCache>
            </c:numRef>
          </c:val>
          <c:extLst>
            <c:ext xmlns:c16="http://schemas.microsoft.com/office/drawing/2014/chart" uri="{C3380CC4-5D6E-409C-BE32-E72D297353CC}">
              <c16:uniqueId val="{00000000-6659-2B4E-A3C8-B8ADE5BAE4B0}"/>
            </c:ext>
          </c:extLst>
        </c:ser>
        <c:ser>
          <c:idx val="1"/>
          <c:order val="1"/>
          <c:tx>
            <c:strRef>
              <c:f>Diskretioneret!$C$18</c:f>
              <c:strCache>
                <c:ptCount val="1"/>
                <c:pt idx="0">
                  <c:v>Afbrudt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Diskretioneret!$A$19:$A$37</c:f>
              <c:strCache>
                <c:ptCount val="19"/>
                <c:pt idx="0">
                  <c:v>Naturvidenskab</c:v>
                </c:pt>
                <c:pt idx="1">
                  <c:v>Forsvar, politi og sikkerhed</c:v>
                </c:pt>
                <c:pt idx="2">
                  <c:v>Transport</c:v>
                </c:pt>
                <c:pt idx="3">
                  <c:v>Kunstnerisk</c:v>
                </c:pt>
                <c:pt idx="4">
                  <c:v>Informations- og kommunikationsteknologi (IKT)</c:v>
                </c:pt>
                <c:pt idx="5">
                  <c:v>Humanistisk</c:v>
                </c:pt>
                <c:pt idx="6">
                  <c:v>Audio-visuel teknik og medieproduktion</c:v>
                </c:pt>
                <c:pt idx="7">
                  <c:v>Jordbrug, skovbrug og fiskeri</c:v>
                </c:pt>
                <c:pt idx="8">
                  <c:v>Bygge- og anlægsteknik</c:v>
                </c:pt>
                <c:pt idx="9">
                  <c:v>Service</c:v>
                </c:pt>
                <c:pt idx="10">
                  <c:v>Undervisning og læring</c:v>
                </c:pt>
                <c:pt idx="11">
                  <c:v>Samfundsvidenskab</c:v>
                </c:pt>
                <c:pt idx="12">
                  <c:v>Mekanik, jern og metal</c:v>
                </c:pt>
                <c:pt idx="13">
                  <c:v>Teknik, teknologi og industriel produktion</c:v>
                </c:pt>
                <c:pt idx="14">
                  <c:v>Forberedende uddannelser</c:v>
                </c:pt>
                <c:pt idx="15">
                  <c:v>Erhvervsøkonomi, administration og jura</c:v>
                </c:pt>
                <c:pt idx="16">
                  <c:v>Social og sundhed</c:v>
                </c:pt>
                <c:pt idx="17">
                  <c:v>Grundskole</c:v>
                </c:pt>
                <c:pt idx="18">
                  <c:v>Gymnasiale uddannelser</c:v>
                </c:pt>
              </c:strCache>
            </c:strRef>
          </c:cat>
          <c:val>
            <c:numRef>
              <c:f>Diskretioneret!$C$19:$C$37</c:f>
              <c:numCache>
                <c:formatCode>General</c:formatCode>
                <c:ptCount val="19"/>
                <c:pt idx="0">
                  <c:v>4</c:v>
                </c:pt>
                <c:pt idx="1">
                  <c:v>4</c:v>
                </c:pt>
                <c:pt idx="2">
                  <c:v>9</c:v>
                </c:pt>
                <c:pt idx="3">
                  <c:v>5</c:v>
                </c:pt>
                <c:pt idx="4">
                  <c:v>15</c:v>
                </c:pt>
                <c:pt idx="5">
                  <c:v>39</c:v>
                </c:pt>
                <c:pt idx="6">
                  <c:v>13</c:v>
                </c:pt>
                <c:pt idx="7">
                  <c:v>12</c:v>
                </c:pt>
                <c:pt idx="8">
                  <c:v>28</c:v>
                </c:pt>
                <c:pt idx="9">
                  <c:v>22</c:v>
                </c:pt>
                <c:pt idx="10">
                  <c:v>15</c:v>
                </c:pt>
                <c:pt idx="11">
                  <c:v>15</c:v>
                </c:pt>
                <c:pt idx="12">
                  <c:v>9</c:v>
                </c:pt>
                <c:pt idx="13">
                  <c:v>50</c:v>
                </c:pt>
                <c:pt idx="14">
                  <c:v>36</c:v>
                </c:pt>
                <c:pt idx="15">
                  <c:v>54</c:v>
                </c:pt>
                <c:pt idx="16">
                  <c:v>51</c:v>
                </c:pt>
                <c:pt idx="17">
                  <c:v>83</c:v>
                </c:pt>
                <c:pt idx="18">
                  <c:v>133</c:v>
                </c:pt>
              </c:numCache>
            </c:numRef>
          </c:val>
          <c:extLst>
            <c:ext xmlns:c16="http://schemas.microsoft.com/office/drawing/2014/chart" uri="{C3380CC4-5D6E-409C-BE32-E72D297353CC}">
              <c16:uniqueId val="{00000001-6659-2B4E-A3C8-B8ADE5BAE4B0}"/>
            </c:ext>
          </c:extLst>
        </c:ser>
        <c:dLbls>
          <c:showLegendKey val="0"/>
          <c:showVal val="1"/>
          <c:showCatName val="0"/>
          <c:showSerName val="0"/>
          <c:showPercent val="0"/>
          <c:showBubbleSize val="0"/>
        </c:dLbls>
        <c:gapWidth val="182"/>
        <c:overlap val="-21"/>
        <c:axId val="1139354543"/>
        <c:axId val="1139356191"/>
      </c:barChart>
      <c:catAx>
        <c:axId val="1139354543"/>
        <c:scaling>
          <c:orientation val="minMax"/>
        </c:scaling>
        <c:delete val="0"/>
        <c:axPos val="l"/>
        <c:numFmt formatCode="General" sourceLinked="1"/>
        <c:majorTickMark val="none"/>
        <c:minorTickMark val="none"/>
        <c:tickLblPos val="nextTo"/>
        <c:spPr>
          <a:noFill/>
          <a:ln w="9525" cap="flat" cmpd="sng" algn="ctr">
            <a:solidFill>
              <a:srgbClr val="004B6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1139356191"/>
        <c:crosses val="autoZero"/>
        <c:auto val="1"/>
        <c:lblAlgn val="ctr"/>
        <c:lblOffset val="100"/>
        <c:noMultiLvlLbl val="0"/>
      </c:catAx>
      <c:valAx>
        <c:axId val="1139356191"/>
        <c:scaling>
          <c:orientation val="minMax"/>
        </c:scaling>
        <c:delete val="1"/>
        <c:axPos val="b"/>
        <c:numFmt formatCode="General" sourceLinked="1"/>
        <c:majorTickMark val="none"/>
        <c:minorTickMark val="none"/>
        <c:tickLblPos val="nextTo"/>
        <c:crossAx val="1139354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da-DK" sz="1000"/>
              <a:t>Aldersfordeling</a:t>
            </a:r>
            <a:r>
              <a:rPr lang="da-DK" sz="1000" baseline="0"/>
              <a:t> på korte højskolekurser, 2019</a:t>
            </a:r>
            <a:endParaRPr lang="da-DK" sz="100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a-DK"/>
        </a:p>
      </c:txPr>
    </c:title>
    <c:autoTitleDeleted val="0"/>
    <c:plotArea>
      <c:layout/>
      <c:barChart>
        <c:barDir val="bar"/>
        <c:grouping val="clustered"/>
        <c:varyColors val="0"/>
        <c:ser>
          <c:idx val="3"/>
          <c:order val="3"/>
          <c:tx>
            <c:strRef>
              <c:f>'Ark1'!$Q$4</c:f>
              <c:strCache>
                <c:ptCount val="1"/>
                <c:pt idx="0">
                  <c:v>Hele befolkningen</c:v>
                </c:pt>
              </c:strCache>
            </c:strRef>
          </c:tx>
          <c:spPr>
            <a:solidFill>
              <a:srgbClr val="004B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'Ark1'!$M$6:$M$10</c:f>
              <c:strCache>
                <c:ptCount val="5"/>
                <c:pt idx="0">
                  <c:v>18-29 år</c:v>
                </c:pt>
                <c:pt idx="1">
                  <c:v>30-49 år</c:v>
                </c:pt>
                <c:pt idx="2">
                  <c:v>50-69 år</c:v>
                </c:pt>
                <c:pt idx="3">
                  <c:v>70-79 år</c:v>
                </c:pt>
                <c:pt idx="4">
                  <c:v>80 år og derover</c:v>
                </c:pt>
              </c:strCache>
            </c:strRef>
          </c:cat>
          <c:val>
            <c:numRef>
              <c:f>'Ark1'!$Q$6:$Q$10</c:f>
              <c:numCache>
                <c:formatCode>0%</c:formatCode>
                <c:ptCount val="5"/>
                <c:pt idx="0">
                  <c:v>0.19919077804686788</c:v>
                </c:pt>
                <c:pt idx="1">
                  <c:v>0.3107841514416459</c:v>
                </c:pt>
                <c:pt idx="2">
                  <c:v>0.31442085008987886</c:v>
                </c:pt>
                <c:pt idx="3">
                  <c:v>0.11883211496574142</c:v>
                </c:pt>
                <c:pt idx="4">
                  <c:v>5.6772105455865932E-2</c:v>
                </c:pt>
              </c:numCache>
            </c:numRef>
          </c:val>
          <c:extLst>
            <c:ext xmlns:c16="http://schemas.microsoft.com/office/drawing/2014/chart" uri="{C3380CC4-5D6E-409C-BE32-E72D297353CC}">
              <c16:uniqueId val="{00000000-032E-0449-9980-A9F3F3FBCA30}"/>
            </c:ext>
          </c:extLst>
        </c:ser>
        <c:ser>
          <c:idx val="4"/>
          <c:order val="4"/>
          <c:tx>
            <c:strRef>
              <c:f>'Ark1'!$R$4</c:f>
              <c:strCache>
                <c:ptCount val="1"/>
                <c:pt idx="0">
                  <c:v>Kursister på korte højskolekurser</c:v>
                </c:pt>
              </c:strCache>
            </c:strRef>
          </c:tx>
          <c:spPr>
            <a:solidFill>
              <a:srgbClr val="F68B28"/>
            </a:solidFill>
            <a:ln>
              <a:noFill/>
            </a:ln>
            <a:effectLst/>
          </c:spPr>
          <c:invertIfNegative val="0"/>
          <c:dLbls>
            <c:dLbl>
              <c:idx val="0"/>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32E-0449-9980-A9F3F3FBCA30}"/>
                </c:ext>
              </c:extLst>
            </c:dLbl>
            <c:dLbl>
              <c:idx val="1"/>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32E-0449-9980-A9F3F3FBCA30}"/>
                </c:ext>
              </c:extLst>
            </c:dLbl>
            <c:dLbl>
              <c:idx val="2"/>
              <c:tx>
                <c:rich>
                  <a:bodyPr/>
                  <a:lstStyle/>
                  <a:p>
                    <a:r>
                      <a:rPr lang="en-US"/>
                      <a:t>39%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32E-0449-9980-A9F3F3FBCA30}"/>
                </c:ext>
              </c:extLst>
            </c:dLbl>
            <c:dLbl>
              <c:idx val="3"/>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32E-0449-9980-A9F3F3FBCA30}"/>
                </c:ext>
              </c:extLst>
            </c:dLbl>
            <c:dLbl>
              <c:idx val="4"/>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32E-0449-9980-A9F3F3FBCA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'Ark1'!$M$6:$M$10</c:f>
              <c:strCache>
                <c:ptCount val="5"/>
                <c:pt idx="0">
                  <c:v>18-29 år</c:v>
                </c:pt>
                <c:pt idx="1">
                  <c:v>30-49 år</c:v>
                </c:pt>
                <c:pt idx="2">
                  <c:v>50-69 år</c:v>
                </c:pt>
                <c:pt idx="3">
                  <c:v>70-79 år</c:v>
                </c:pt>
                <c:pt idx="4">
                  <c:v>80 år og derover</c:v>
                </c:pt>
              </c:strCache>
            </c:strRef>
          </c:cat>
          <c:val>
            <c:numRef>
              <c:f>'Ark1'!$R$6:$R$10</c:f>
              <c:numCache>
                <c:formatCode>0%</c:formatCode>
                <c:ptCount val="5"/>
                <c:pt idx="0">
                  <c:v>-7.333625218914186E-2</c:v>
                </c:pt>
                <c:pt idx="1">
                  <c:v>-0.15386539904928698</c:v>
                </c:pt>
                <c:pt idx="2">
                  <c:v>-0.38582061546159618</c:v>
                </c:pt>
                <c:pt idx="3">
                  <c:v>-0.27892794595946963</c:v>
                </c:pt>
                <c:pt idx="4">
                  <c:v>-0.10804978734050538</c:v>
                </c:pt>
              </c:numCache>
            </c:numRef>
          </c:val>
          <c:extLst>
            <c:ext xmlns:c16="http://schemas.microsoft.com/office/drawing/2014/chart" uri="{C3380CC4-5D6E-409C-BE32-E72D297353CC}">
              <c16:uniqueId val="{00000006-032E-0449-9980-A9F3F3FBCA30}"/>
            </c:ext>
          </c:extLst>
        </c:ser>
        <c:dLbls>
          <c:dLblPos val="inEnd"/>
          <c:showLegendKey val="0"/>
          <c:showVal val="1"/>
          <c:showCatName val="0"/>
          <c:showSerName val="0"/>
          <c:showPercent val="0"/>
          <c:showBubbleSize val="0"/>
        </c:dLbls>
        <c:gapWidth val="20"/>
        <c:overlap val="100"/>
        <c:axId val="30448431"/>
        <c:axId val="30445935"/>
        <c:extLst>
          <c:ext xmlns:c15="http://schemas.microsoft.com/office/drawing/2012/chart" uri="{02D57815-91ED-43cb-92C2-25804820EDAC}">
            <c15:filteredBarSeries>
              <c15:ser>
                <c:idx val="0"/>
                <c:order val="0"/>
                <c:tx>
                  <c:strRef>
                    <c:extLst>
                      <c:ext uri="{02D57815-91ED-43cb-92C2-25804820EDAC}">
                        <c15:formulaRef>
                          <c15:sqref>'Ark1'!$N$4</c15:sqref>
                        </c15:formulaRef>
                      </c:ext>
                    </c:extLst>
                    <c:strCache>
                      <c:ptCount val="1"/>
                      <c:pt idx="0">
                        <c:v>Korte kurser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mn-cs"/>
                        </a:defRPr>
                      </a:pPr>
                      <a:endParaRPr lang="da-DK"/>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'Ark1'!$M$6:$M$10</c15:sqref>
                        </c15:formulaRef>
                      </c:ext>
                    </c:extLst>
                    <c:strCache>
                      <c:ptCount val="5"/>
                      <c:pt idx="0">
                        <c:v>18-29 år</c:v>
                      </c:pt>
                      <c:pt idx="1">
                        <c:v>30-49 år</c:v>
                      </c:pt>
                      <c:pt idx="2">
                        <c:v>50-69 år</c:v>
                      </c:pt>
                      <c:pt idx="3">
                        <c:v>70-79 år</c:v>
                      </c:pt>
                      <c:pt idx="4">
                        <c:v>80 år og derover</c:v>
                      </c:pt>
                    </c:strCache>
                  </c:strRef>
                </c:cat>
                <c:val>
                  <c:numRef>
                    <c:extLst>
                      <c:ext uri="{02D57815-91ED-43cb-92C2-25804820EDAC}">
                        <c15:formulaRef>
                          <c15:sqref>'Ark1'!$N$6:$N$10</c15:sqref>
                        </c15:formulaRef>
                      </c:ext>
                    </c:extLst>
                    <c:numCache>
                      <c:formatCode>General</c:formatCode>
                      <c:ptCount val="5"/>
                      <c:pt idx="0">
                        <c:v>2345</c:v>
                      </c:pt>
                      <c:pt idx="1">
                        <c:v>4920</c:v>
                      </c:pt>
                      <c:pt idx="2">
                        <c:v>12337</c:v>
                      </c:pt>
                      <c:pt idx="3">
                        <c:v>8919</c:v>
                      </c:pt>
                      <c:pt idx="4">
                        <c:v>3455</c:v>
                      </c:pt>
                    </c:numCache>
                  </c:numRef>
                </c:val>
                <c:extLst>
                  <c:ext xmlns:c16="http://schemas.microsoft.com/office/drawing/2014/chart" uri="{C3380CC4-5D6E-409C-BE32-E72D297353CC}">
                    <c16:uniqueId val="{00000007-032E-0449-9980-A9F3F3FBCA3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'Ark1'!$O$4</c15:sqref>
                        </c15:formulaRef>
                      </c:ext>
                    </c:extLst>
                    <c:strCache>
                      <c:ptCount val="1"/>
                      <c:pt idx="0">
                        <c:v>Kursister på korte højskolekurser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mn-cs"/>
                        </a:defRPr>
                      </a:pPr>
                      <a:endParaRPr lang="da-DK"/>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'Ark1'!$M$6:$M$10</c15:sqref>
                        </c15:formulaRef>
                      </c:ext>
                    </c:extLst>
                    <c:strCache>
                      <c:ptCount val="5"/>
                      <c:pt idx="0">
                        <c:v>18-29 år</c:v>
                      </c:pt>
                      <c:pt idx="1">
                        <c:v>30-49 år</c:v>
                      </c:pt>
                      <c:pt idx="2">
                        <c:v>50-69 år</c:v>
                      </c:pt>
                      <c:pt idx="3">
                        <c:v>70-79 år</c:v>
                      </c:pt>
                      <c:pt idx="4">
                        <c:v>80 år og derover</c:v>
                      </c:pt>
                    </c:strCache>
                  </c:strRef>
                </c:cat>
                <c:val>
                  <c:numRef>
                    <c:extLst xmlns:c15="http://schemas.microsoft.com/office/drawing/2012/chart">
                      <c:ext xmlns:c15="http://schemas.microsoft.com/office/drawing/2012/chart" uri="{02D57815-91ED-43cb-92C2-25804820EDAC}">
                        <c15:formulaRef>
                          <c15:sqref>'Ark1'!$O$6:$O$10</c15:sqref>
                        </c15:formulaRef>
                      </c:ext>
                    </c:extLst>
                    <c:numCache>
                      <c:formatCode>0%</c:formatCode>
                      <c:ptCount val="5"/>
                      <c:pt idx="0">
                        <c:v>7.333625218914186E-2</c:v>
                      </c:pt>
                      <c:pt idx="1">
                        <c:v>0.15386539904928698</c:v>
                      </c:pt>
                      <c:pt idx="2">
                        <c:v>0.38582061546159618</c:v>
                      </c:pt>
                      <c:pt idx="3">
                        <c:v>0.27892794595946963</c:v>
                      </c:pt>
                      <c:pt idx="4">
                        <c:v>0.10804978734050538</c:v>
                      </c:pt>
                    </c:numCache>
                  </c:numRef>
                </c:val>
                <c:extLst xmlns:c15="http://schemas.microsoft.com/office/drawing/2012/chart">
                  <c:ext xmlns:c16="http://schemas.microsoft.com/office/drawing/2014/chart" uri="{C3380CC4-5D6E-409C-BE32-E72D297353CC}">
                    <c16:uniqueId val="{00000008-032E-0449-9980-A9F3F3FBCA3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'Ark1'!$P$4</c15:sqref>
                        </c15:formulaRef>
                      </c:ext>
                    </c:extLst>
                    <c:strCache>
                      <c:ptCount val="1"/>
                      <c:pt idx="0">
                        <c:v>Hele befolkningen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da-DK"/>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'Ark1'!$M$6:$M$10</c15:sqref>
                        </c15:formulaRef>
                      </c:ext>
                    </c:extLst>
                    <c:strCache>
                      <c:ptCount val="5"/>
                      <c:pt idx="0">
                        <c:v>18-29 år</c:v>
                      </c:pt>
                      <c:pt idx="1">
                        <c:v>30-49 år</c:v>
                      </c:pt>
                      <c:pt idx="2">
                        <c:v>50-69 år</c:v>
                      </c:pt>
                      <c:pt idx="3">
                        <c:v>70-79 år</c:v>
                      </c:pt>
                      <c:pt idx="4">
                        <c:v>80 år og derover</c:v>
                      </c:pt>
                    </c:strCache>
                  </c:strRef>
                </c:cat>
                <c:val>
                  <c:numRef>
                    <c:extLst xmlns:c15="http://schemas.microsoft.com/office/drawing/2012/chart">
                      <c:ext xmlns:c15="http://schemas.microsoft.com/office/drawing/2012/chart" uri="{02D57815-91ED-43cb-92C2-25804820EDAC}">
                        <c15:formulaRef>
                          <c15:sqref>'Ark1'!$P$6:$P$10</c15:sqref>
                        </c15:formulaRef>
                      </c:ext>
                    </c:extLst>
                    <c:numCache>
                      <c:formatCode>General</c:formatCode>
                      <c:ptCount val="5"/>
                      <c:pt idx="0">
                        <c:v>925380</c:v>
                      </c:pt>
                      <c:pt idx="1">
                        <c:v>1443809</c:v>
                      </c:pt>
                      <c:pt idx="2">
                        <c:v>1460704</c:v>
                      </c:pt>
                      <c:pt idx="3">
                        <c:v>552058</c:v>
                      </c:pt>
                      <c:pt idx="4">
                        <c:v>263746</c:v>
                      </c:pt>
                    </c:numCache>
                  </c:numRef>
                </c:val>
                <c:extLst xmlns:c15="http://schemas.microsoft.com/office/drawing/2012/chart">
                  <c:ext xmlns:c16="http://schemas.microsoft.com/office/drawing/2014/chart" uri="{C3380CC4-5D6E-409C-BE32-E72D297353CC}">
                    <c16:uniqueId val="{00000009-032E-0449-9980-A9F3F3FBCA30}"/>
                  </c:ext>
                </c:extLst>
              </c15:ser>
            </c15:filteredBarSeries>
          </c:ext>
        </c:extLst>
      </c:barChart>
      <c:catAx>
        <c:axId val="30448431"/>
        <c:scaling>
          <c:orientation val="minMax"/>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a-DK"/>
          </a:p>
        </c:txPr>
        <c:crossAx val="30445935"/>
        <c:crosses val="autoZero"/>
        <c:auto val="1"/>
        <c:lblAlgn val="ctr"/>
        <c:lblOffset val="100"/>
        <c:noMultiLvlLbl val="0"/>
      </c:catAx>
      <c:valAx>
        <c:axId val="30445935"/>
        <c:scaling>
          <c:orientation val="minMax"/>
          <c:max val="0.4"/>
          <c:min val="-0.5"/>
        </c:scaling>
        <c:delete val="1"/>
        <c:axPos val="b"/>
        <c:numFmt formatCode="0%" sourceLinked="1"/>
        <c:majorTickMark val="out"/>
        <c:minorTickMark val="none"/>
        <c:tickLblPos val="nextTo"/>
        <c:crossAx val="30448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da-DK"/>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da-DK" sz="1100" b="0" i="0" baseline="0" dirty="0">
                <a:effectLst/>
              </a:rPr>
              <a:t>Kursister, hvis seneste uddannelsesaktivitet fandt sted </a:t>
            </a:r>
            <a:r>
              <a:rPr lang="da-DK" sz="1100" b="1" i="0" u="sng" baseline="0" dirty="0">
                <a:effectLst/>
              </a:rPr>
              <a:t>efter</a:t>
            </a:r>
            <a:r>
              <a:rPr lang="da-DK" sz="1100" b="0" i="0" baseline="0" dirty="0">
                <a:effectLst/>
              </a:rPr>
              <a:t> højskoleopholdet. I antal kursister</a:t>
            </a:r>
            <a:endParaRPr lang="da-DK" sz="10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title>
    <c:autoTitleDeleted val="0"/>
    <c:plotArea>
      <c:layout/>
      <c:barChart>
        <c:barDir val="bar"/>
        <c:grouping val="clustered"/>
        <c:varyColors val="0"/>
        <c:ser>
          <c:idx val="0"/>
          <c:order val="0"/>
          <c:tx>
            <c:strRef>
              <c:f>Diskretioneret!$B$46</c:f>
              <c:strCache>
                <c:ptCount val="1"/>
                <c:pt idx="0">
                  <c:v>I gang</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Diskretioneret!$A$47:$A$65</c:f>
              <c:strCache>
                <c:ptCount val="19"/>
                <c:pt idx="0">
                  <c:v>Grundskole</c:v>
                </c:pt>
                <c:pt idx="1">
                  <c:v>Gymnasiale uddannelser</c:v>
                </c:pt>
                <c:pt idx="2">
                  <c:v>Transport</c:v>
                </c:pt>
                <c:pt idx="3">
                  <c:v>Forberedende uddannelser</c:v>
                </c:pt>
                <c:pt idx="4">
                  <c:v>Mekanik, jern og metal</c:v>
                </c:pt>
                <c:pt idx="5">
                  <c:v>Jordbrug, skovbrug og fiskeri</c:v>
                </c:pt>
                <c:pt idx="6">
                  <c:v>Forsvar, politi og sikkerhed</c:v>
                </c:pt>
                <c:pt idx="7">
                  <c:v>Service</c:v>
                </c:pt>
                <c:pt idx="8">
                  <c:v>Informations- og kommunikationsteknologi (IKT)</c:v>
                </c:pt>
                <c:pt idx="9">
                  <c:v>Audio-visuel teknik og medieproduktion</c:v>
                </c:pt>
                <c:pt idx="10">
                  <c:v>Naturvidenskab</c:v>
                </c:pt>
                <c:pt idx="11">
                  <c:v>Bygge- og anlægsteknik</c:v>
                </c:pt>
                <c:pt idx="12">
                  <c:v>Kunstnerisk</c:v>
                </c:pt>
                <c:pt idx="13">
                  <c:v>Teknik, teknologi og industriel produktion</c:v>
                </c:pt>
                <c:pt idx="14">
                  <c:v>Erhvervsøkonomi, administration og jura</c:v>
                </c:pt>
                <c:pt idx="15">
                  <c:v>Undervisning og læring</c:v>
                </c:pt>
                <c:pt idx="16">
                  <c:v>Humanistisk</c:v>
                </c:pt>
                <c:pt idx="17">
                  <c:v>Samfundsvidenskab</c:v>
                </c:pt>
                <c:pt idx="18">
                  <c:v>Social og sundhed</c:v>
                </c:pt>
              </c:strCache>
            </c:strRef>
          </c:cat>
          <c:val>
            <c:numRef>
              <c:f>Diskretioneret!$B$47:$B$65</c:f>
              <c:numCache>
                <c:formatCode>General</c:formatCode>
                <c:ptCount val="19"/>
                <c:pt idx="0">
                  <c:v>4</c:v>
                </c:pt>
                <c:pt idx="1">
                  <c:v>4</c:v>
                </c:pt>
                <c:pt idx="2">
                  <c:v>8</c:v>
                </c:pt>
                <c:pt idx="3">
                  <c:v>30</c:v>
                </c:pt>
                <c:pt idx="4">
                  <c:v>48</c:v>
                </c:pt>
                <c:pt idx="5">
                  <c:v>51</c:v>
                </c:pt>
                <c:pt idx="6">
                  <c:v>71</c:v>
                </c:pt>
                <c:pt idx="7">
                  <c:v>77</c:v>
                </c:pt>
                <c:pt idx="8">
                  <c:v>121</c:v>
                </c:pt>
                <c:pt idx="9">
                  <c:v>157</c:v>
                </c:pt>
                <c:pt idx="10">
                  <c:v>206</c:v>
                </c:pt>
                <c:pt idx="11">
                  <c:v>209</c:v>
                </c:pt>
                <c:pt idx="12">
                  <c:v>242</c:v>
                </c:pt>
                <c:pt idx="13">
                  <c:v>300</c:v>
                </c:pt>
                <c:pt idx="14">
                  <c:v>321</c:v>
                </c:pt>
                <c:pt idx="15">
                  <c:v>350</c:v>
                </c:pt>
                <c:pt idx="16">
                  <c:v>485</c:v>
                </c:pt>
                <c:pt idx="17">
                  <c:v>733</c:v>
                </c:pt>
                <c:pt idx="18" formatCode="_ * #,##0_ ;_ * \-#,##0_ ;_ * &quot;-&quot;??_ ;_ @_ ">
                  <c:v>1013</c:v>
                </c:pt>
              </c:numCache>
            </c:numRef>
          </c:val>
          <c:extLst>
            <c:ext xmlns:c16="http://schemas.microsoft.com/office/drawing/2014/chart" uri="{C3380CC4-5D6E-409C-BE32-E72D297353CC}">
              <c16:uniqueId val="{00000000-5C37-B447-A1BC-5403A14D8E4C}"/>
            </c:ext>
          </c:extLst>
        </c:ser>
        <c:ser>
          <c:idx val="1"/>
          <c:order val="1"/>
          <c:tx>
            <c:strRef>
              <c:f>Diskretioneret!$C$46</c:f>
              <c:strCache>
                <c:ptCount val="1"/>
                <c:pt idx="0">
                  <c:v>Færdig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Diskretioneret!$A$47:$A$65</c:f>
              <c:strCache>
                <c:ptCount val="19"/>
                <c:pt idx="0">
                  <c:v>Grundskole</c:v>
                </c:pt>
                <c:pt idx="1">
                  <c:v>Gymnasiale uddannelser</c:v>
                </c:pt>
                <c:pt idx="2">
                  <c:v>Transport</c:v>
                </c:pt>
                <c:pt idx="3">
                  <c:v>Forberedende uddannelser</c:v>
                </c:pt>
                <c:pt idx="4">
                  <c:v>Mekanik, jern og metal</c:v>
                </c:pt>
                <c:pt idx="5">
                  <c:v>Jordbrug, skovbrug og fiskeri</c:v>
                </c:pt>
                <c:pt idx="6">
                  <c:v>Forsvar, politi og sikkerhed</c:v>
                </c:pt>
                <c:pt idx="7">
                  <c:v>Service</c:v>
                </c:pt>
                <c:pt idx="8">
                  <c:v>Informations- og kommunikationsteknologi (IKT)</c:v>
                </c:pt>
                <c:pt idx="9">
                  <c:v>Audio-visuel teknik og medieproduktion</c:v>
                </c:pt>
                <c:pt idx="10">
                  <c:v>Naturvidenskab</c:v>
                </c:pt>
                <c:pt idx="11">
                  <c:v>Bygge- og anlægsteknik</c:v>
                </c:pt>
                <c:pt idx="12">
                  <c:v>Kunstnerisk</c:v>
                </c:pt>
                <c:pt idx="13">
                  <c:v>Teknik, teknologi og industriel produktion</c:v>
                </c:pt>
                <c:pt idx="14">
                  <c:v>Erhvervsøkonomi, administration og jura</c:v>
                </c:pt>
                <c:pt idx="15">
                  <c:v>Undervisning og læring</c:v>
                </c:pt>
                <c:pt idx="16">
                  <c:v>Humanistisk</c:v>
                </c:pt>
                <c:pt idx="17">
                  <c:v>Samfundsvidenskab</c:v>
                </c:pt>
                <c:pt idx="18">
                  <c:v>Social og sundhed</c:v>
                </c:pt>
              </c:strCache>
            </c:strRef>
          </c:cat>
          <c:val>
            <c:numRef>
              <c:f>Diskretioneret!$C$47:$C$65</c:f>
              <c:numCache>
                <c:formatCode>General</c:formatCode>
                <c:ptCount val="19"/>
                <c:pt idx="0">
                  <c:v>16</c:v>
                </c:pt>
                <c:pt idx="1">
                  <c:v>51</c:v>
                </c:pt>
                <c:pt idx="2">
                  <c:v>9</c:v>
                </c:pt>
                <c:pt idx="3">
                  <c:v>4</c:v>
                </c:pt>
                <c:pt idx="4">
                  <c:v>4</c:v>
                </c:pt>
                <c:pt idx="5">
                  <c:v>7</c:v>
                </c:pt>
                <c:pt idx="6">
                  <c:v>22</c:v>
                </c:pt>
                <c:pt idx="7">
                  <c:v>8</c:v>
                </c:pt>
                <c:pt idx="8">
                  <c:v>0</c:v>
                </c:pt>
                <c:pt idx="9">
                  <c:v>23</c:v>
                </c:pt>
                <c:pt idx="10">
                  <c:v>0</c:v>
                </c:pt>
                <c:pt idx="11">
                  <c:v>9</c:v>
                </c:pt>
                <c:pt idx="12">
                  <c:v>7</c:v>
                </c:pt>
                <c:pt idx="13">
                  <c:v>12</c:v>
                </c:pt>
                <c:pt idx="14">
                  <c:v>28</c:v>
                </c:pt>
                <c:pt idx="15">
                  <c:v>14</c:v>
                </c:pt>
                <c:pt idx="16">
                  <c:v>4</c:v>
                </c:pt>
                <c:pt idx="17">
                  <c:v>4</c:v>
                </c:pt>
                <c:pt idx="18">
                  <c:v>7</c:v>
                </c:pt>
              </c:numCache>
            </c:numRef>
          </c:val>
          <c:extLst>
            <c:ext xmlns:c16="http://schemas.microsoft.com/office/drawing/2014/chart" uri="{C3380CC4-5D6E-409C-BE32-E72D297353CC}">
              <c16:uniqueId val="{00000001-5C37-B447-A1BC-5403A14D8E4C}"/>
            </c:ext>
          </c:extLst>
        </c:ser>
        <c:ser>
          <c:idx val="2"/>
          <c:order val="2"/>
          <c:tx>
            <c:strRef>
              <c:f>Diskretioneret!$D$46</c:f>
              <c:strCache>
                <c:ptCount val="1"/>
                <c:pt idx="0">
                  <c:v>Afbrudt*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Diskretioneret!$A$47:$A$65</c:f>
              <c:strCache>
                <c:ptCount val="19"/>
                <c:pt idx="0">
                  <c:v>Grundskole</c:v>
                </c:pt>
                <c:pt idx="1">
                  <c:v>Gymnasiale uddannelser</c:v>
                </c:pt>
                <c:pt idx="2">
                  <c:v>Transport</c:v>
                </c:pt>
                <c:pt idx="3">
                  <c:v>Forberedende uddannelser</c:v>
                </c:pt>
                <c:pt idx="4">
                  <c:v>Mekanik, jern og metal</c:v>
                </c:pt>
                <c:pt idx="5">
                  <c:v>Jordbrug, skovbrug og fiskeri</c:v>
                </c:pt>
                <c:pt idx="6">
                  <c:v>Forsvar, politi og sikkerhed</c:v>
                </c:pt>
                <c:pt idx="7">
                  <c:v>Service</c:v>
                </c:pt>
                <c:pt idx="8">
                  <c:v>Informations- og kommunikationsteknologi (IKT)</c:v>
                </c:pt>
                <c:pt idx="9">
                  <c:v>Audio-visuel teknik og medieproduktion</c:v>
                </c:pt>
                <c:pt idx="10">
                  <c:v>Naturvidenskab</c:v>
                </c:pt>
                <c:pt idx="11">
                  <c:v>Bygge- og anlægsteknik</c:v>
                </c:pt>
                <c:pt idx="12">
                  <c:v>Kunstnerisk</c:v>
                </c:pt>
                <c:pt idx="13">
                  <c:v>Teknik, teknologi og industriel produktion</c:v>
                </c:pt>
                <c:pt idx="14">
                  <c:v>Erhvervsøkonomi, administration og jura</c:v>
                </c:pt>
                <c:pt idx="15">
                  <c:v>Undervisning og læring</c:v>
                </c:pt>
                <c:pt idx="16">
                  <c:v>Humanistisk</c:v>
                </c:pt>
                <c:pt idx="17">
                  <c:v>Samfundsvidenskab</c:v>
                </c:pt>
                <c:pt idx="18">
                  <c:v>Social og sundhed</c:v>
                </c:pt>
              </c:strCache>
            </c:strRef>
          </c:cat>
          <c:val>
            <c:numRef>
              <c:f>Diskretioneret!$D$47:$D$65</c:f>
              <c:numCache>
                <c:formatCode>General</c:formatCode>
                <c:ptCount val="19"/>
                <c:pt idx="0">
                  <c:v>9</c:v>
                </c:pt>
                <c:pt idx="1">
                  <c:v>183</c:v>
                </c:pt>
                <c:pt idx="2">
                  <c:v>4</c:v>
                </c:pt>
                <c:pt idx="3">
                  <c:v>17</c:v>
                </c:pt>
                <c:pt idx="4">
                  <c:v>9</c:v>
                </c:pt>
                <c:pt idx="5">
                  <c:v>7</c:v>
                </c:pt>
                <c:pt idx="6">
                  <c:v>0</c:v>
                </c:pt>
                <c:pt idx="7">
                  <c:v>14</c:v>
                </c:pt>
                <c:pt idx="8">
                  <c:v>7</c:v>
                </c:pt>
                <c:pt idx="9">
                  <c:v>12</c:v>
                </c:pt>
                <c:pt idx="10">
                  <c:v>9</c:v>
                </c:pt>
                <c:pt idx="11">
                  <c:v>32</c:v>
                </c:pt>
                <c:pt idx="12">
                  <c:v>8</c:v>
                </c:pt>
                <c:pt idx="13">
                  <c:v>31</c:v>
                </c:pt>
                <c:pt idx="14">
                  <c:v>44</c:v>
                </c:pt>
                <c:pt idx="15">
                  <c:v>19</c:v>
                </c:pt>
                <c:pt idx="16">
                  <c:v>40</c:v>
                </c:pt>
                <c:pt idx="17">
                  <c:v>18</c:v>
                </c:pt>
                <c:pt idx="18">
                  <c:v>54</c:v>
                </c:pt>
              </c:numCache>
            </c:numRef>
          </c:val>
          <c:extLst>
            <c:ext xmlns:c16="http://schemas.microsoft.com/office/drawing/2014/chart" uri="{C3380CC4-5D6E-409C-BE32-E72D297353CC}">
              <c16:uniqueId val="{00000002-5C37-B447-A1BC-5403A14D8E4C}"/>
            </c:ext>
          </c:extLst>
        </c:ser>
        <c:dLbls>
          <c:dLblPos val="outEnd"/>
          <c:showLegendKey val="0"/>
          <c:showVal val="1"/>
          <c:showCatName val="0"/>
          <c:showSerName val="0"/>
          <c:showPercent val="0"/>
          <c:showBubbleSize val="0"/>
        </c:dLbls>
        <c:gapWidth val="182"/>
        <c:axId val="1147920959"/>
        <c:axId val="1147238735"/>
      </c:barChart>
      <c:catAx>
        <c:axId val="1147920959"/>
        <c:scaling>
          <c:orientation val="minMax"/>
        </c:scaling>
        <c:delete val="0"/>
        <c:axPos val="l"/>
        <c:numFmt formatCode="General" sourceLinked="1"/>
        <c:majorTickMark val="none"/>
        <c:minorTickMark val="none"/>
        <c:tickLblPos val="nextTo"/>
        <c:spPr>
          <a:noFill/>
          <a:ln w="9525" cap="flat" cmpd="sng" algn="ctr">
            <a:solidFill>
              <a:srgbClr val="004B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1147238735"/>
        <c:crosses val="autoZero"/>
        <c:auto val="1"/>
        <c:lblAlgn val="ctr"/>
        <c:lblOffset val="100"/>
        <c:noMultiLvlLbl val="0"/>
      </c:catAx>
      <c:valAx>
        <c:axId val="1147238735"/>
        <c:scaling>
          <c:orientation val="minMax"/>
        </c:scaling>
        <c:delete val="1"/>
        <c:axPos val="b"/>
        <c:numFmt formatCode="General" sourceLinked="1"/>
        <c:majorTickMark val="none"/>
        <c:minorTickMark val="none"/>
        <c:tickLblPos val="nextTo"/>
        <c:crossAx val="1147920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da-DK"/>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100" b="0" i="0" baseline="0" dirty="0">
                <a:effectLst/>
                <a:latin typeface="Verdana" panose="020B0604030504040204" pitchFamily="34" charset="0"/>
                <a:ea typeface="Verdana" panose="020B0604030504040204" pitchFamily="34" charset="0"/>
                <a:cs typeface="Verdana" panose="020B0604030504040204" pitchFamily="34" charset="0"/>
              </a:rPr>
              <a:t>Kursister på lange højskolekurser og familiens ækvivalerede disponible indkomst, 2019</a:t>
            </a:r>
            <a:endParaRPr lang="da-DK" sz="1100" dirty="0">
              <a:effectLst/>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0.36578924807166219"/>
          <c:y val="0.16767754548075639"/>
          <c:w val="0.6039661364224842"/>
          <c:h val="0.66314529229341168"/>
        </c:manualLayout>
      </c:layout>
      <c:barChart>
        <c:barDir val="bar"/>
        <c:grouping val="clustered"/>
        <c:varyColors val="0"/>
        <c:ser>
          <c:idx val="0"/>
          <c:order val="0"/>
          <c:tx>
            <c:strRef>
              <c:f>'Indkomst i familien'!$K$5</c:f>
              <c:strCache>
                <c:ptCount val="1"/>
                <c:pt idx="0">
                  <c:v>Kursister på lange højskolekurser 18-21 år</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'Indkomst i familien'!$J$6:$J$11</c:f>
              <c:strCache>
                <c:ptCount val="6"/>
                <c:pt idx="0">
                  <c:v>600.000 kr. og derover</c:v>
                </c:pt>
                <c:pt idx="1">
                  <c:v>500.000 - 599.999 kr.</c:v>
                </c:pt>
                <c:pt idx="2">
                  <c:v>400.000 - 499.999 kr.</c:v>
                </c:pt>
                <c:pt idx="3">
                  <c:v>300.000 - 399.999 kr.</c:v>
                </c:pt>
                <c:pt idx="4">
                  <c:v>200.000 - 299.999 kr.</c:v>
                </c:pt>
                <c:pt idx="5">
                  <c:v>Under 200.000 kr.</c:v>
                </c:pt>
              </c:strCache>
            </c:strRef>
          </c:cat>
          <c:val>
            <c:numRef>
              <c:f>'Indkomst i familien'!$K$6:$K$11</c:f>
              <c:numCache>
                <c:formatCode>0%</c:formatCode>
                <c:ptCount val="6"/>
                <c:pt idx="0">
                  <c:v>5.8163847177342708E-2</c:v>
                </c:pt>
                <c:pt idx="1">
                  <c:v>5.1891275422923398E-2</c:v>
                </c:pt>
                <c:pt idx="2">
                  <c:v>0.13381486409427865</c:v>
                </c:pt>
                <c:pt idx="3">
                  <c:v>0.27846417030982701</c:v>
                </c:pt>
                <c:pt idx="4">
                  <c:v>0.26192739022999428</c:v>
                </c:pt>
                <c:pt idx="5">
                  <c:v>0.21573845276563391</c:v>
                </c:pt>
              </c:numCache>
            </c:numRef>
          </c:val>
          <c:extLst>
            <c:ext xmlns:c16="http://schemas.microsoft.com/office/drawing/2014/chart" uri="{C3380CC4-5D6E-409C-BE32-E72D297353CC}">
              <c16:uniqueId val="{00000000-D161-C146-AA8E-AC33B571B2B5}"/>
            </c:ext>
          </c:extLst>
        </c:ser>
        <c:ser>
          <c:idx val="1"/>
          <c:order val="1"/>
          <c:tx>
            <c:strRef>
              <c:f>'Indkomst i familien'!$L$5</c:f>
              <c:strCache>
                <c:ptCount val="1"/>
                <c:pt idx="0">
                  <c:v>Kursister på lange højskolekurser 22 år og derover</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6="http://schemas.microsoft.com/office/drawing/2014/chart" uri="{C3380CC4-5D6E-409C-BE32-E72D297353CC}">
                  <c16:uniqueId val="{00000004-D161-C146-AA8E-AC33B571B2B5}"/>
                </c:ext>
              </c:extLst>
            </c:dLbl>
            <c:dLbl>
              <c:idx val="1"/>
              <c:layout>
                <c:manualLayout>
                  <c:x val="-4.3842785154548473E-3"/>
                  <c:y val="2.7909045519432462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61-C146-AA8E-AC33B571B2B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'Indkomst i familien'!$J$6:$J$11</c:f>
              <c:strCache>
                <c:ptCount val="6"/>
                <c:pt idx="0">
                  <c:v>600.000 kr. og derover</c:v>
                </c:pt>
                <c:pt idx="1">
                  <c:v>500.000 - 599.999 kr.</c:v>
                </c:pt>
                <c:pt idx="2">
                  <c:v>400.000 - 499.999 kr.</c:v>
                </c:pt>
                <c:pt idx="3">
                  <c:v>300.000 - 399.999 kr.</c:v>
                </c:pt>
                <c:pt idx="4">
                  <c:v>200.000 - 299.999 kr.</c:v>
                </c:pt>
                <c:pt idx="5">
                  <c:v>Under 200.000 kr.</c:v>
                </c:pt>
              </c:strCache>
            </c:strRef>
          </c:cat>
          <c:val>
            <c:numRef>
              <c:f>'Indkomst i familien'!$L$6:$L$11</c:f>
              <c:numCache>
                <c:formatCode>0%</c:formatCode>
                <c:ptCount val="6"/>
                <c:pt idx="0">
                  <c:v>1.382943694435298E-2</c:v>
                </c:pt>
                <c:pt idx="1">
                  <c:v>2.0744155416529471E-2</c:v>
                </c:pt>
                <c:pt idx="2">
                  <c:v>5.531774777741192E-2</c:v>
                </c:pt>
                <c:pt idx="3">
                  <c:v>0.1399407309845242</c:v>
                </c:pt>
                <c:pt idx="4">
                  <c:v>0.25683240039512678</c:v>
                </c:pt>
                <c:pt idx="5">
                  <c:v>0.51333552848205466</c:v>
                </c:pt>
              </c:numCache>
            </c:numRef>
          </c:val>
          <c:extLst>
            <c:ext xmlns:c16="http://schemas.microsoft.com/office/drawing/2014/chart" uri="{C3380CC4-5D6E-409C-BE32-E72D297353CC}">
              <c16:uniqueId val="{00000001-D161-C146-AA8E-AC33B571B2B5}"/>
            </c:ext>
          </c:extLst>
        </c:ser>
        <c:ser>
          <c:idx val="2"/>
          <c:order val="2"/>
          <c:tx>
            <c:strRef>
              <c:f>'Indkomst i familien'!$M$5</c:f>
              <c:strCache>
                <c:ptCount val="1"/>
                <c:pt idx="0">
                  <c:v>Ækvivaleret disponibel indkomst i familien for hele befolkningen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'Indkomst i familien'!$J$6:$J$11</c:f>
              <c:strCache>
                <c:ptCount val="6"/>
                <c:pt idx="0">
                  <c:v>600.000 kr. og derover</c:v>
                </c:pt>
                <c:pt idx="1">
                  <c:v>500.000 - 599.999 kr.</c:v>
                </c:pt>
                <c:pt idx="2">
                  <c:v>400.000 - 499.999 kr.</c:v>
                </c:pt>
                <c:pt idx="3">
                  <c:v>300.000 - 399.999 kr.</c:v>
                </c:pt>
                <c:pt idx="4">
                  <c:v>200.000 - 299.999 kr.</c:v>
                </c:pt>
                <c:pt idx="5">
                  <c:v>Under 200.000 kr.</c:v>
                </c:pt>
              </c:strCache>
            </c:strRef>
          </c:cat>
          <c:val>
            <c:numRef>
              <c:f>'Indkomst i familien'!$M$6:$M$11</c:f>
              <c:numCache>
                <c:formatCode>0%</c:formatCode>
                <c:ptCount val="6"/>
                <c:pt idx="0">
                  <c:v>0.31334324378211126</c:v>
                </c:pt>
                <c:pt idx="1">
                  <c:v>7.6644637426530035E-2</c:v>
                </c:pt>
                <c:pt idx="2">
                  <c:v>0.10641612539051006</c:v>
                </c:pt>
                <c:pt idx="3">
                  <c:v>0.15037087880644667</c:v>
                </c:pt>
                <c:pt idx="4">
                  <c:v>0.19910978470484456</c:v>
                </c:pt>
                <c:pt idx="5">
                  <c:v>0.15411532988955742</c:v>
                </c:pt>
              </c:numCache>
            </c:numRef>
          </c:val>
          <c:extLst>
            <c:ext xmlns:c16="http://schemas.microsoft.com/office/drawing/2014/chart" uri="{C3380CC4-5D6E-409C-BE32-E72D297353CC}">
              <c16:uniqueId val="{00000002-D161-C146-AA8E-AC33B571B2B5}"/>
            </c:ext>
          </c:extLst>
        </c:ser>
        <c:dLbls>
          <c:dLblPos val="ctr"/>
          <c:showLegendKey val="0"/>
          <c:showVal val="1"/>
          <c:showCatName val="0"/>
          <c:showSerName val="0"/>
          <c:showPercent val="0"/>
          <c:showBubbleSize val="0"/>
        </c:dLbls>
        <c:gapWidth val="39"/>
        <c:axId val="299977263"/>
        <c:axId val="299914959"/>
      </c:barChart>
      <c:catAx>
        <c:axId val="299977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299914959"/>
        <c:crosses val="autoZero"/>
        <c:auto val="1"/>
        <c:lblAlgn val="ctr"/>
        <c:lblOffset val="100"/>
        <c:noMultiLvlLbl val="0"/>
      </c:catAx>
      <c:valAx>
        <c:axId val="299914959"/>
        <c:scaling>
          <c:orientation val="minMax"/>
        </c:scaling>
        <c:delete val="1"/>
        <c:axPos val="b"/>
        <c:numFmt formatCode="0%" sourceLinked="1"/>
        <c:majorTickMark val="none"/>
        <c:minorTickMark val="none"/>
        <c:tickLblPos val="nextTo"/>
        <c:crossAx val="299977263"/>
        <c:crosses val="autoZero"/>
        <c:crossBetween val="between"/>
      </c:valAx>
      <c:spPr>
        <a:noFill/>
        <a:ln>
          <a:noFill/>
        </a:ln>
        <a:effectLst/>
      </c:spPr>
    </c:plotArea>
    <c:legend>
      <c:legendPos val="b"/>
      <c:layout>
        <c:manualLayout>
          <c:xMode val="edge"/>
          <c:yMode val="edge"/>
          <c:x val="0"/>
          <c:y val="0.84198645598194133"/>
          <c:w val="0.98857632511251325"/>
          <c:h val="0.141268116706398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100" b="0" i="0" baseline="0" dirty="0">
                <a:effectLst/>
                <a:latin typeface="Verdana" panose="020B0604030504040204" pitchFamily="34" charset="0"/>
                <a:ea typeface="Verdana" panose="020B0604030504040204" pitchFamily="34" charset="0"/>
                <a:cs typeface="Verdana" panose="020B0604030504040204" pitchFamily="34" charset="0"/>
              </a:rPr>
              <a:t>Personlig indkomst for kursister på korte højskolekurser, 2019</a:t>
            </a:r>
            <a:endParaRPr lang="da-DK" sz="1100" dirty="0">
              <a:effectLst/>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itle>
    <c:autoTitleDeleted val="0"/>
    <c:plotArea>
      <c:layout/>
      <c:barChart>
        <c:barDir val="bar"/>
        <c:grouping val="clustered"/>
        <c:varyColors val="0"/>
        <c:ser>
          <c:idx val="0"/>
          <c:order val="0"/>
          <c:tx>
            <c:strRef>
              <c:f>'Personlig indkomst'!$D$18</c:f>
              <c:strCache>
                <c:ptCount val="1"/>
                <c:pt idx="0">
                  <c:v>Kursister på korte højskolekurser</c:v>
                </c:pt>
              </c:strCache>
            </c:strRef>
          </c:tx>
          <c:spPr>
            <a:solidFill>
              <a:schemeClr val="accent2"/>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'Personlig indkomst'!$C$19:$C$25</c:f>
              <c:strCache>
                <c:ptCount val="7"/>
                <c:pt idx="0">
                  <c:v>Uoplyst mv.</c:v>
                </c:pt>
                <c:pt idx="1">
                  <c:v>500.000 kr. eller derover</c:v>
                </c:pt>
                <c:pt idx="2">
                  <c:v>400.000 - 499.999 kr.</c:v>
                </c:pt>
                <c:pt idx="3">
                  <c:v>300.000 - 399.999 kr.</c:v>
                </c:pt>
                <c:pt idx="4">
                  <c:v>200.000 - 299.999 kr.</c:v>
                </c:pt>
                <c:pt idx="5">
                  <c:v>100.000 - 199.999 kr.</c:v>
                </c:pt>
                <c:pt idx="6">
                  <c:v>Under 100.000 kr.</c:v>
                </c:pt>
              </c:strCache>
            </c:strRef>
          </c:cat>
          <c:val>
            <c:numRef>
              <c:f>'Personlig indkomst'!$D$19:$D$25</c:f>
              <c:numCache>
                <c:formatCode>0%</c:formatCode>
                <c:ptCount val="7"/>
                <c:pt idx="0">
                  <c:v>3.8505628876282297E-2</c:v>
                </c:pt>
                <c:pt idx="1">
                  <c:v>0.17336351077275799</c:v>
                </c:pt>
                <c:pt idx="2">
                  <c:v>0.13435819052937892</c:v>
                </c:pt>
                <c:pt idx="3">
                  <c:v>0.20287469504129801</c:v>
                </c:pt>
                <c:pt idx="4">
                  <c:v>0.24279121718938304</c:v>
                </c:pt>
                <c:pt idx="5">
                  <c:v>0.13468152023750038</c:v>
                </c:pt>
                <c:pt idx="6">
                  <c:v>7.3395843743570152E-2</c:v>
                </c:pt>
              </c:numCache>
            </c:numRef>
          </c:val>
          <c:extLst>
            <c:ext xmlns:c16="http://schemas.microsoft.com/office/drawing/2014/chart" uri="{C3380CC4-5D6E-409C-BE32-E72D297353CC}">
              <c16:uniqueId val="{00000001-928C-0E48-85BD-5EC58AF8239F}"/>
            </c:ext>
          </c:extLst>
        </c:ser>
        <c:ser>
          <c:idx val="1"/>
          <c:order val="1"/>
          <c:tx>
            <c:strRef>
              <c:f>'Personlig indkomst'!$E$18</c:f>
              <c:strCache>
                <c:ptCount val="1"/>
                <c:pt idx="0">
                  <c:v>Personlig indkomst for hele befolkningen</c:v>
                </c:pt>
              </c:strCache>
            </c:strRef>
          </c:tx>
          <c:spPr>
            <a:solidFill>
              <a:schemeClr val="accent1"/>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'Personlig indkomst'!$C$19:$C$25</c:f>
              <c:strCache>
                <c:ptCount val="7"/>
                <c:pt idx="0">
                  <c:v>Uoplyst mv.</c:v>
                </c:pt>
                <c:pt idx="1">
                  <c:v>500.000 kr. eller derover</c:v>
                </c:pt>
                <c:pt idx="2">
                  <c:v>400.000 - 499.999 kr.</c:v>
                </c:pt>
                <c:pt idx="3">
                  <c:v>300.000 - 399.999 kr.</c:v>
                </c:pt>
                <c:pt idx="4">
                  <c:v>200.000 - 299.999 kr.</c:v>
                </c:pt>
                <c:pt idx="5">
                  <c:v>100.000 - 199.999 kr.</c:v>
                </c:pt>
                <c:pt idx="6">
                  <c:v>Under 100.000 kr.</c:v>
                </c:pt>
              </c:strCache>
            </c:strRef>
          </c:cat>
          <c:val>
            <c:numRef>
              <c:f>'Personlig indkomst'!$E$19:$E$25</c:f>
              <c:numCache>
                <c:formatCode>0%</c:formatCode>
                <c:ptCount val="7"/>
                <c:pt idx="0">
                  <c:v>0</c:v>
                </c:pt>
                <c:pt idx="1">
                  <c:v>0.15467547717509428</c:v>
                </c:pt>
                <c:pt idx="2">
                  <c:v>0.12755190604347114</c:v>
                </c:pt>
                <c:pt idx="3">
                  <c:v>0.18560457112849735</c:v>
                </c:pt>
                <c:pt idx="4">
                  <c:v>0.21780502061446419</c:v>
                </c:pt>
                <c:pt idx="5">
                  <c:v>0.18976559838210058</c:v>
                </c:pt>
                <c:pt idx="6">
                  <c:v>0.12459742665637245</c:v>
                </c:pt>
              </c:numCache>
            </c:numRef>
          </c:val>
          <c:extLst>
            <c:ext xmlns:c16="http://schemas.microsoft.com/office/drawing/2014/chart" uri="{C3380CC4-5D6E-409C-BE32-E72D297353CC}">
              <c16:uniqueId val="{00000003-928C-0E48-85BD-5EC58AF8239F}"/>
            </c:ext>
          </c:extLst>
        </c:ser>
        <c:dLbls>
          <c:dLblPos val="outEnd"/>
          <c:showLegendKey val="0"/>
          <c:showVal val="1"/>
          <c:showCatName val="0"/>
          <c:showSerName val="0"/>
          <c:showPercent val="0"/>
          <c:showBubbleSize val="0"/>
        </c:dLbls>
        <c:gapWidth val="56"/>
        <c:overlap val="-16"/>
        <c:axId val="648917807"/>
        <c:axId val="606953519"/>
      </c:barChart>
      <c:catAx>
        <c:axId val="6489178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606953519"/>
        <c:crosses val="autoZero"/>
        <c:auto val="1"/>
        <c:lblAlgn val="ctr"/>
        <c:lblOffset val="100"/>
        <c:noMultiLvlLbl val="0"/>
      </c:catAx>
      <c:valAx>
        <c:axId val="606953519"/>
        <c:scaling>
          <c:orientation val="minMax"/>
        </c:scaling>
        <c:delete val="1"/>
        <c:axPos val="b"/>
        <c:numFmt formatCode="0%" sourceLinked="1"/>
        <c:majorTickMark val="none"/>
        <c:minorTickMark val="none"/>
        <c:tickLblPos val="nextTo"/>
        <c:crossAx val="648917807"/>
        <c:crosses val="autoZero"/>
        <c:crossBetween val="between"/>
      </c:valAx>
    </c:plotArea>
    <c:legend>
      <c:legendPos val="b"/>
      <c:layout>
        <c:manualLayout>
          <c:xMode val="edge"/>
          <c:yMode val="edge"/>
          <c:x val="2.1787620297462829E-2"/>
          <c:y val="0.89616297146130175"/>
          <c:w val="0.95642454068241467"/>
          <c:h val="8.750249733974367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showDLblsOverMax val="0"/>
  </c:chart>
  <c:txPr>
    <a:bodyPr/>
    <a:lstStyle/>
    <a:p>
      <a:pPr>
        <a:defRPr/>
      </a:pPr>
      <a:endParaRPr lang="da-DK"/>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da-DK" sz="1100" dirty="0"/>
              <a:t>Primær tilknytning til arbejdsmarkedet ultimo året for kursister, hvis seneste uddannelsesaktivitet fandt sted før højskoleopholdet i 2017</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title>
    <c:autoTitleDeleted val="0"/>
    <c:plotArea>
      <c:layout/>
      <c:barChart>
        <c:barDir val="col"/>
        <c:grouping val="percentStacked"/>
        <c:varyColors val="0"/>
        <c:ser>
          <c:idx val="0"/>
          <c:order val="0"/>
          <c:tx>
            <c:strRef>
              <c:f>'Delleverance II, tabel 2a'!$D$11</c:f>
              <c:strCache>
                <c:ptCount val="1"/>
                <c:pt idx="0">
                  <c:v>Selvstændige</c:v>
                </c:pt>
              </c:strCache>
            </c:strRef>
          </c:tx>
          <c:spPr>
            <a:solidFill>
              <a:schemeClr val="accent1"/>
            </a:solidFill>
            <a:ln>
              <a:noFill/>
            </a:ln>
            <a:effectLst/>
          </c:spPr>
          <c:invertIfNegative val="0"/>
          <c:dLbls>
            <c:dLbl>
              <c:idx val="0"/>
              <c:layout>
                <c:manualLayout>
                  <c:x val="-0.16013391595469467"/>
                  <c:y val="-4.5071599962933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48-4B36-9984-4D9319BF7A29}"/>
                </c:ext>
              </c:extLst>
            </c:dLbl>
            <c:dLbl>
              <c:idx val="1"/>
              <c:layout>
                <c:manualLayout>
                  <c:x val="0.14356833844213995"/>
                  <c:y val="-3.5055688860059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48-4B36-9984-4D9319BF7A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'Delleverance II, tabel 2a'!$E$10:$F$10</c:f>
              <c:numCache>
                <c:formatCode>General</c:formatCode>
                <c:ptCount val="2"/>
                <c:pt idx="0">
                  <c:v>2018</c:v>
                </c:pt>
                <c:pt idx="1">
                  <c:v>2019</c:v>
                </c:pt>
              </c:numCache>
            </c:numRef>
          </c:cat>
          <c:val>
            <c:numRef>
              <c:f>'Delleverance II, tabel 2a'!$E$11:$F$11</c:f>
              <c:numCache>
                <c:formatCode>0%</c:formatCode>
                <c:ptCount val="2"/>
                <c:pt idx="0">
                  <c:v>1.8502202643171806E-2</c:v>
                </c:pt>
                <c:pt idx="1">
                  <c:v>2.1585903083700439E-2</c:v>
                </c:pt>
              </c:numCache>
            </c:numRef>
          </c:val>
          <c:extLst>
            <c:ext xmlns:c16="http://schemas.microsoft.com/office/drawing/2014/chart" uri="{C3380CC4-5D6E-409C-BE32-E72D297353CC}">
              <c16:uniqueId val="{00000000-2861-AE46-83B1-75448A81AD01}"/>
            </c:ext>
          </c:extLst>
        </c:ser>
        <c:ser>
          <c:idx val="1"/>
          <c:order val="1"/>
          <c:tx>
            <c:strRef>
              <c:f>'Delleverance II, tabel 2a'!$D$12</c:f>
              <c:strCache>
                <c:ptCount val="1"/>
                <c:pt idx="0">
                  <c:v>Lønmodtagere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'Delleverance II, tabel 2a'!$E$10:$F$10</c:f>
              <c:numCache>
                <c:formatCode>General</c:formatCode>
                <c:ptCount val="2"/>
                <c:pt idx="0">
                  <c:v>2018</c:v>
                </c:pt>
                <c:pt idx="1">
                  <c:v>2019</c:v>
                </c:pt>
              </c:numCache>
            </c:numRef>
          </c:cat>
          <c:val>
            <c:numRef>
              <c:f>'Delleverance II, tabel 2a'!$E$12:$F$12</c:f>
              <c:numCache>
                <c:formatCode>0%</c:formatCode>
                <c:ptCount val="2"/>
                <c:pt idx="0">
                  <c:v>0.43612334801762115</c:v>
                </c:pt>
                <c:pt idx="1">
                  <c:v>0.46167400881057269</c:v>
                </c:pt>
              </c:numCache>
            </c:numRef>
          </c:val>
          <c:extLst>
            <c:ext xmlns:c16="http://schemas.microsoft.com/office/drawing/2014/chart" uri="{C3380CC4-5D6E-409C-BE32-E72D297353CC}">
              <c16:uniqueId val="{00000001-2861-AE46-83B1-75448A81AD01}"/>
            </c:ext>
          </c:extLst>
        </c:ser>
        <c:ser>
          <c:idx val="2"/>
          <c:order val="2"/>
          <c:tx>
            <c:strRef>
              <c:f>'Delleverance II, tabel 2a'!$D$13</c:f>
              <c:strCache>
                <c:ptCount val="1"/>
                <c:pt idx="0">
                  <c:v>Arbejdsløse</c:v>
                </c:pt>
              </c:strCache>
            </c:strRef>
          </c:tx>
          <c:spPr>
            <a:solidFill>
              <a:schemeClr val="accent3"/>
            </a:solidFill>
            <a:ln>
              <a:noFill/>
            </a:ln>
            <a:effectLst/>
          </c:spPr>
          <c:invertIfNegative val="0"/>
          <c:dLbls>
            <c:dLbl>
              <c:idx val="0"/>
              <c:layout>
                <c:manualLayout>
                  <c:x val="-0.14632926802756582"/>
                  <c:y val="-7.511933327155540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48-4B36-9984-4D9319BF7A29}"/>
                </c:ext>
              </c:extLst>
            </c:dLbl>
            <c:dLbl>
              <c:idx val="1"/>
              <c:layout>
                <c:manualLayout>
                  <c:x val="0.14356833844213995"/>
                  <c:y val="2.503977775718513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48-4B36-9984-4D9319BF7A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'Delleverance II, tabel 2a'!$E$10:$F$10</c:f>
              <c:numCache>
                <c:formatCode>General</c:formatCode>
                <c:ptCount val="2"/>
                <c:pt idx="0">
                  <c:v>2018</c:v>
                </c:pt>
                <c:pt idx="1">
                  <c:v>2019</c:v>
                </c:pt>
              </c:numCache>
            </c:numRef>
          </c:cat>
          <c:val>
            <c:numRef>
              <c:f>'Delleverance II, tabel 2a'!$E$13:$F$13</c:f>
              <c:numCache>
                <c:formatCode>0%</c:formatCode>
                <c:ptCount val="2"/>
                <c:pt idx="0">
                  <c:v>2.6872246696035242E-2</c:v>
                </c:pt>
                <c:pt idx="1">
                  <c:v>1.4096916299559472E-2</c:v>
                </c:pt>
              </c:numCache>
            </c:numRef>
          </c:val>
          <c:extLst>
            <c:ext xmlns:c16="http://schemas.microsoft.com/office/drawing/2014/chart" uri="{C3380CC4-5D6E-409C-BE32-E72D297353CC}">
              <c16:uniqueId val="{00000002-2861-AE46-83B1-75448A81AD01}"/>
            </c:ext>
          </c:extLst>
        </c:ser>
        <c:ser>
          <c:idx val="3"/>
          <c:order val="3"/>
          <c:tx>
            <c:strRef>
              <c:f>'Delleverance II, tabel 2a'!$D$14</c:f>
              <c:strCache>
                <c:ptCount val="1"/>
                <c:pt idx="0">
                  <c:v>Offentligt forsørgede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'Delleverance II, tabel 2a'!$E$10:$F$10</c:f>
              <c:numCache>
                <c:formatCode>General</c:formatCode>
                <c:ptCount val="2"/>
                <c:pt idx="0">
                  <c:v>2018</c:v>
                </c:pt>
                <c:pt idx="1">
                  <c:v>2019</c:v>
                </c:pt>
              </c:numCache>
            </c:numRef>
          </c:cat>
          <c:val>
            <c:numRef>
              <c:f>'Delleverance II, tabel 2a'!$E$14:$F$14</c:f>
              <c:numCache>
                <c:formatCode>0%</c:formatCode>
                <c:ptCount val="2"/>
                <c:pt idx="0">
                  <c:v>0.10484581497797357</c:v>
                </c:pt>
                <c:pt idx="1">
                  <c:v>0.11013215859030837</c:v>
                </c:pt>
              </c:numCache>
            </c:numRef>
          </c:val>
          <c:extLst>
            <c:ext xmlns:c16="http://schemas.microsoft.com/office/drawing/2014/chart" uri="{C3380CC4-5D6E-409C-BE32-E72D297353CC}">
              <c16:uniqueId val="{00000003-2861-AE46-83B1-75448A81AD01}"/>
            </c:ext>
          </c:extLst>
        </c:ser>
        <c:ser>
          <c:idx val="4"/>
          <c:order val="4"/>
          <c:tx>
            <c:strRef>
              <c:f>'Delleverance II, tabel 2a'!$D$15</c:f>
              <c:strCache>
                <c:ptCount val="1"/>
                <c:pt idx="0">
                  <c:v>Pension mv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'Delleverance II, tabel 2a'!$E$10:$F$10</c:f>
              <c:numCache>
                <c:formatCode>General</c:formatCode>
                <c:ptCount val="2"/>
                <c:pt idx="0">
                  <c:v>2018</c:v>
                </c:pt>
                <c:pt idx="1">
                  <c:v>2019</c:v>
                </c:pt>
              </c:numCache>
            </c:numRef>
          </c:cat>
          <c:val>
            <c:numRef>
              <c:f>'Delleverance II, tabel 2a'!$E$15:$F$15</c:f>
              <c:numCache>
                <c:formatCode>0%</c:formatCode>
                <c:ptCount val="2"/>
                <c:pt idx="0">
                  <c:v>0.20572687224669603</c:v>
                </c:pt>
                <c:pt idx="1">
                  <c:v>0.20660792951541851</c:v>
                </c:pt>
              </c:numCache>
            </c:numRef>
          </c:val>
          <c:extLst>
            <c:ext xmlns:c16="http://schemas.microsoft.com/office/drawing/2014/chart" uri="{C3380CC4-5D6E-409C-BE32-E72D297353CC}">
              <c16:uniqueId val="{00000004-2861-AE46-83B1-75448A81AD01}"/>
            </c:ext>
          </c:extLst>
        </c:ser>
        <c:ser>
          <c:idx val="5"/>
          <c:order val="5"/>
          <c:tx>
            <c:strRef>
              <c:f>'Delleverance II, tabel 2a'!$D$16</c:f>
              <c:strCache>
                <c:ptCount val="1"/>
                <c:pt idx="0">
                  <c:v>Personer under uddannelse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'Delleverance II, tabel 2a'!$E$10:$F$10</c:f>
              <c:numCache>
                <c:formatCode>General</c:formatCode>
                <c:ptCount val="2"/>
                <c:pt idx="0">
                  <c:v>2018</c:v>
                </c:pt>
                <c:pt idx="1">
                  <c:v>2019</c:v>
                </c:pt>
              </c:numCache>
            </c:numRef>
          </c:cat>
          <c:val>
            <c:numRef>
              <c:f>'Delleverance II, tabel 2a'!$E$16:$F$16</c:f>
              <c:numCache>
                <c:formatCode>0%</c:formatCode>
                <c:ptCount val="2"/>
                <c:pt idx="0">
                  <c:v>9.1629955947136563E-2</c:v>
                </c:pt>
                <c:pt idx="1">
                  <c:v>7.4889867841409691E-2</c:v>
                </c:pt>
              </c:numCache>
            </c:numRef>
          </c:val>
          <c:extLst>
            <c:ext xmlns:c16="http://schemas.microsoft.com/office/drawing/2014/chart" uri="{C3380CC4-5D6E-409C-BE32-E72D297353CC}">
              <c16:uniqueId val="{00000005-2861-AE46-83B1-75448A81AD01}"/>
            </c:ext>
          </c:extLst>
        </c:ser>
        <c:ser>
          <c:idx val="6"/>
          <c:order val="6"/>
          <c:tx>
            <c:strRef>
              <c:f>'Delleverance II, tabel 2a'!$D$17</c:f>
              <c:strCache>
                <c:ptCount val="1"/>
                <c:pt idx="0">
                  <c:v>Øvrige udenfor arbejdsstyrken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'Delleverance II, tabel 2a'!$E$10:$F$10</c:f>
              <c:numCache>
                <c:formatCode>General</c:formatCode>
                <c:ptCount val="2"/>
                <c:pt idx="0">
                  <c:v>2018</c:v>
                </c:pt>
                <c:pt idx="1">
                  <c:v>2019</c:v>
                </c:pt>
              </c:numCache>
            </c:numRef>
          </c:cat>
          <c:val>
            <c:numRef>
              <c:f>'Delleverance II, tabel 2a'!$E$17:$F$17</c:f>
              <c:numCache>
                <c:formatCode>0%</c:formatCode>
                <c:ptCount val="2"/>
                <c:pt idx="0">
                  <c:v>9.0748898678414097E-2</c:v>
                </c:pt>
                <c:pt idx="1">
                  <c:v>7.2246696035242294E-2</c:v>
                </c:pt>
              </c:numCache>
            </c:numRef>
          </c:val>
          <c:extLst>
            <c:ext xmlns:c16="http://schemas.microsoft.com/office/drawing/2014/chart" uri="{C3380CC4-5D6E-409C-BE32-E72D297353CC}">
              <c16:uniqueId val="{00000006-2861-AE46-83B1-75448A81AD01}"/>
            </c:ext>
          </c:extLst>
        </c:ser>
        <c:ser>
          <c:idx val="7"/>
          <c:order val="7"/>
          <c:tx>
            <c:strRef>
              <c:f>'Delleverance II, tabel 2a'!$D$18</c:f>
              <c:strCache>
                <c:ptCount val="1"/>
                <c:pt idx="0">
                  <c:v>Uoplyst</c:v>
                </c:pt>
              </c:strCache>
            </c:strRef>
          </c:tx>
          <c:spPr>
            <a:solidFill>
              <a:schemeClr val="accent2">
                <a:lumMod val="60000"/>
              </a:schemeClr>
            </a:solidFill>
            <a:ln>
              <a:noFill/>
            </a:ln>
            <a:effectLst/>
          </c:spPr>
          <c:invertIfNegative val="0"/>
          <c:dLbls>
            <c:dLbl>
              <c:idx val="0"/>
              <c:layout>
                <c:manualLayout>
                  <c:x val="-0.12148090175873388"/>
                  <c:y val="1.752784443002959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48-4B36-9984-4D9319BF7A29}"/>
                </c:ext>
              </c:extLst>
            </c:dLbl>
            <c:dLbl>
              <c:idx val="1"/>
              <c:layout>
                <c:manualLayout>
                  <c:x val="0.13804647927128852"/>
                  <c:y val="-2.503977775718536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48-4B36-9984-4D9319BF7A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'Delleverance II, tabel 2a'!$E$10:$F$10</c:f>
              <c:numCache>
                <c:formatCode>General</c:formatCode>
                <c:ptCount val="2"/>
                <c:pt idx="0">
                  <c:v>2018</c:v>
                </c:pt>
                <c:pt idx="1">
                  <c:v>2019</c:v>
                </c:pt>
              </c:numCache>
            </c:numRef>
          </c:cat>
          <c:val>
            <c:numRef>
              <c:f>'Delleverance II, tabel 2a'!$E$18:$F$18</c:f>
              <c:numCache>
                <c:formatCode>0%</c:formatCode>
                <c:ptCount val="2"/>
                <c:pt idx="0">
                  <c:v>2.5550660792951541E-2</c:v>
                </c:pt>
                <c:pt idx="1">
                  <c:v>3.8766519823788544E-2</c:v>
                </c:pt>
              </c:numCache>
            </c:numRef>
          </c:val>
          <c:extLst>
            <c:ext xmlns:c16="http://schemas.microsoft.com/office/drawing/2014/chart" uri="{C3380CC4-5D6E-409C-BE32-E72D297353CC}">
              <c16:uniqueId val="{00000007-2861-AE46-83B1-75448A81AD01}"/>
            </c:ext>
          </c:extLst>
        </c:ser>
        <c:dLbls>
          <c:showLegendKey val="0"/>
          <c:showVal val="1"/>
          <c:showCatName val="0"/>
          <c:showSerName val="0"/>
          <c:showPercent val="0"/>
          <c:showBubbleSize val="0"/>
        </c:dLbls>
        <c:gapWidth val="150"/>
        <c:overlap val="100"/>
        <c:axId val="1003252959"/>
        <c:axId val="1003263055"/>
      </c:barChart>
      <c:catAx>
        <c:axId val="1003252959"/>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1003263055"/>
        <c:crosses val="autoZero"/>
        <c:auto val="1"/>
        <c:lblAlgn val="ctr"/>
        <c:lblOffset val="100"/>
        <c:noMultiLvlLbl val="0"/>
      </c:catAx>
      <c:valAx>
        <c:axId val="1003263055"/>
        <c:scaling>
          <c:orientation val="minMax"/>
        </c:scaling>
        <c:delete val="1"/>
        <c:axPos val="l"/>
        <c:numFmt formatCode="0%" sourceLinked="1"/>
        <c:majorTickMark val="none"/>
        <c:minorTickMark val="none"/>
        <c:tickLblPos val="nextTo"/>
        <c:crossAx val="1003252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da-DK"/>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da-DK" sz="1100" dirty="0"/>
              <a:t>Primær tilknytning til arbejdsmarkedet før og efter højskoleophold for kursister på lange</a:t>
            </a:r>
            <a:r>
              <a:rPr lang="da-DK" sz="1100" baseline="0" dirty="0"/>
              <a:t> kurser</a:t>
            </a:r>
            <a:endParaRPr lang="da-DK" sz="110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title>
    <c:autoTitleDeleted val="0"/>
    <c:plotArea>
      <c:layout/>
      <c:barChart>
        <c:barDir val="bar"/>
        <c:grouping val="clustered"/>
        <c:varyColors val="0"/>
        <c:ser>
          <c:idx val="0"/>
          <c:order val="0"/>
          <c:tx>
            <c:strRef>
              <c:f>'Leverance III, tabel 1'!$B$34</c:f>
              <c:strCache>
                <c:ptCount val="1"/>
                <c:pt idx="0">
                  <c:v>2 måneder før højskoleophold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'Leverance III, tabel 1'!$A$35:$A$42</c:f>
              <c:strCache>
                <c:ptCount val="8"/>
                <c:pt idx="0">
                  <c:v>Selvstændige</c:v>
                </c:pt>
                <c:pt idx="1">
                  <c:v>Lønmodtagere</c:v>
                </c:pt>
                <c:pt idx="2">
                  <c:v>Arbejdsløse</c:v>
                </c:pt>
                <c:pt idx="3">
                  <c:v>Offentligt forsørgede</c:v>
                </c:pt>
                <c:pt idx="4">
                  <c:v>Pension mv</c:v>
                </c:pt>
                <c:pt idx="5">
                  <c:v>Personer under uddannelse</c:v>
                </c:pt>
                <c:pt idx="6">
                  <c:v>Øvrige udenfor arbejdsstyrken</c:v>
                </c:pt>
                <c:pt idx="7">
                  <c:v>Uoplyst</c:v>
                </c:pt>
              </c:strCache>
            </c:strRef>
          </c:cat>
          <c:val>
            <c:numRef>
              <c:f>'Leverance III, tabel 1'!$B$35:$B$42</c:f>
              <c:numCache>
                <c:formatCode>0%</c:formatCode>
                <c:ptCount val="8"/>
                <c:pt idx="0">
                  <c:v>2.6041666666666665E-3</c:v>
                </c:pt>
                <c:pt idx="1">
                  <c:v>0.45029438405797101</c:v>
                </c:pt>
                <c:pt idx="2">
                  <c:v>1.7096920289855072E-2</c:v>
                </c:pt>
                <c:pt idx="3">
                  <c:v>4.0534420289855072E-2</c:v>
                </c:pt>
                <c:pt idx="4">
                  <c:v>3.917572463768116E-2</c:v>
                </c:pt>
                <c:pt idx="5">
                  <c:v>0.1615715579710145</c:v>
                </c:pt>
                <c:pt idx="6">
                  <c:v>9.5901268115942032E-2</c:v>
                </c:pt>
                <c:pt idx="7">
                  <c:v>0.1928215579710145</c:v>
                </c:pt>
              </c:numCache>
            </c:numRef>
          </c:val>
          <c:extLst>
            <c:ext xmlns:c16="http://schemas.microsoft.com/office/drawing/2014/chart" uri="{C3380CC4-5D6E-409C-BE32-E72D297353CC}">
              <c16:uniqueId val="{00000000-5B42-464E-9BEC-5747ACCD3741}"/>
            </c:ext>
          </c:extLst>
        </c:ser>
        <c:ser>
          <c:idx val="1"/>
          <c:order val="1"/>
          <c:tx>
            <c:strRef>
              <c:f>'Leverance III, tabel 1'!$C$34</c:f>
              <c:strCache>
                <c:ptCount val="1"/>
                <c:pt idx="0">
                  <c:v>6 måneder efter højskoleophold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'Leverance III, tabel 1'!$A$35:$A$42</c:f>
              <c:strCache>
                <c:ptCount val="8"/>
                <c:pt idx="0">
                  <c:v>Selvstændige</c:v>
                </c:pt>
                <c:pt idx="1">
                  <c:v>Lønmodtagere</c:v>
                </c:pt>
                <c:pt idx="2">
                  <c:v>Arbejdsløse</c:v>
                </c:pt>
                <c:pt idx="3">
                  <c:v>Offentligt forsørgede</c:v>
                </c:pt>
                <c:pt idx="4">
                  <c:v>Pension mv</c:v>
                </c:pt>
                <c:pt idx="5">
                  <c:v>Personer under uddannelse</c:v>
                </c:pt>
                <c:pt idx="6">
                  <c:v>Øvrige udenfor arbejdsstyrken</c:v>
                </c:pt>
                <c:pt idx="7">
                  <c:v>Uoplyst</c:v>
                </c:pt>
              </c:strCache>
            </c:strRef>
          </c:cat>
          <c:val>
            <c:numRef>
              <c:f>'Leverance III, tabel 1'!$C$35:$C$42</c:f>
              <c:numCache>
                <c:formatCode>0%</c:formatCode>
                <c:ptCount val="8"/>
                <c:pt idx="0">
                  <c:v>3.8496376811594205E-3</c:v>
                </c:pt>
                <c:pt idx="1">
                  <c:v>0.42855525362318841</c:v>
                </c:pt>
                <c:pt idx="2">
                  <c:v>2.0833333333333332E-2</c:v>
                </c:pt>
                <c:pt idx="3">
                  <c:v>3.3174818840579712E-2</c:v>
                </c:pt>
                <c:pt idx="4">
                  <c:v>3.951539855072464E-2</c:v>
                </c:pt>
                <c:pt idx="5">
                  <c:v>0.18353713768115942</c:v>
                </c:pt>
                <c:pt idx="6">
                  <c:v>0.10858242753623189</c:v>
                </c:pt>
                <c:pt idx="7">
                  <c:v>0.1819519927536232</c:v>
                </c:pt>
              </c:numCache>
            </c:numRef>
          </c:val>
          <c:extLst>
            <c:ext xmlns:c16="http://schemas.microsoft.com/office/drawing/2014/chart" uri="{C3380CC4-5D6E-409C-BE32-E72D297353CC}">
              <c16:uniqueId val="{00000001-5B42-464E-9BEC-5747ACCD3741}"/>
            </c:ext>
          </c:extLst>
        </c:ser>
        <c:dLbls>
          <c:showLegendKey val="0"/>
          <c:showVal val="1"/>
          <c:showCatName val="0"/>
          <c:showSerName val="0"/>
          <c:showPercent val="0"/>
          <c:showBubbleSize val="0"/>
        </c:dLbls>
        <c:gapWidth val="182"/>
        <c:axId val="1463905503"/>
        <c:axId val="1139047823"/>
      </c:barChart>
      <c:catAx>
        <c:axId val="14639055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1139047823"/>
        <c:crosses val="autoZero"/>
        <c:auto val="1"/>
        <c:lblAlgn val="ctr"/>
        <c:lblOffset val="100"/>
        <c:noMultiLvlLbl val="0"/>
      </c:catAx>
      <c:valAx>
        <c:axId val="1139047823"/>
        <c:scaling>
          <c:orientation val="minMax"/>
        </c:scaling>
        <c:delete val="1"/>
        <c:axPos val="t"/>
        <c:numFmt formatCode="0%" sourceLinked="1"/>
        <c:majorTickMark val="none"/>
        <c:minorTickMark val="none"/>
        <c:tickLblPos val="nextTo"/>
        <c:crossAx val="1463905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da-DK" sz="1100" dirty="0"/>
              <a:t>Kønsfordeling</a:t>
            </a:r>
            <a:r>
              <a:rPr lang="da-DK" sz="1100" baseline="0" dirty="0"/>
              <a:t> på korte højskolekurser sammenlignet med befolkningen (2019)</a:t>
            </a:r>
            <a:endParaRPr lang="da-DK" sz="11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a-DK"/>
        </a:p>
      </c:txPr>
    </c:title>
    <c:autoTitleDeleted val="0"/>
    <c:plotArea>
      <c:layout/>
      <c:barChart>
        <c:barDir val="col"/>
        <c:grouping val="stacked"/>
        <c:varyColors val="0"/>
        <c:ser>
          <c:idx val="0"/>
          <c:order val="0"/>
          <c:tx>
            <c:strRef>
              <c:f>'Ark1'!$D$6</c:f>
              <c:strCache>
                <c:ptCount val="1"/>
                <c:pt idx="0">
                  <c:v>Mænd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('Ark1'!$F$5,'Ark1'!$H$5)</c:f>
              <c:strCache>
                <c:ptCount val="2"/>
                <c:pt idx="0">
                  <c:v>Kursister på korte højskolekurser</c:v>
                </c:pt>
                <c:pt idx="1">
                  <c:v>Hele befolkningen</c:v>
                </c:pt>
              </c:strCache>
              <c:extLst/>
            </c:strRef>
          </c:cat>
          <c:val>
            <c:numRef>
              <c:f>('Ark1'!$F$6,'Ark1'!$H$6)</c:f>
              <c:numCache>
                <c:formatCode>0%</c:formatCode>
                <c:ptCount val="2"/>
                <c:pt idx="0">
                  <c:v>0.29147427191791159</c:v>
                </c:pt>
                <c:pt idx="1">
                  <c:v>0.49759433256270452</c:v>
                </c:pt>
              </c:numCache>
              <c:extLst/>
            </c:numRef>
          </c:val>
          <c:extLst>
            <c:ext xmlns:c16="http://schemas.microsoft.com/office/drawing/2014/chart" uri="{C3380CC4-5D6E-409C-BE32-E72D297353CC}">
              <c16:uniqueId val="{00000000-33AF-411E-9560-E538C0F03FAB}"/>
            </c:ext>
          </c:extLst>
        </c:ser>
        <c:ser>
          <c:idx val="1"/>
          <c:order val="1"/>
          <c:tx>
            <c:strRef>
              <c:f>'Ark1'!$D$7</c:f>
              <c:strCache>
                <c:ptCount val="1"/>
                <c:pt idx="0">
                  <c:v>Kvinder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('Ark1'!$F$5,'Ark1'!$H$5)</c:f>
              <c:strCache>
                <c:ptCount val="2"/>
                <c:pt idx="0">
                  <c:v>Kursister på korte højskolekurser</c:v>
                </c:pt>
                <c:pt idx="1">
                  <c:v>Hele befolkningen</c:v>
                </c:pt>
              </c:strCache>
              <c:extLst/>
            </c:strRef>
          </c:cat>
          <c:val>
            <c:numRef>
              <c:f>('Ark1'!$F$7,'Ark1'!$H$7)</c:f>
              <c:numCache>
                <c:formatCode>0%</c:formatCode>
                <c:ptCount val="2"/>
                <c:pt idx="0">
                  <c:v>0.70852572808208847</c:v>
                </c:pt>
                <c:pt idx="1">
                  <c:v>0.50240566743729553</c:v>
                </c:pt>
              </c:numCache>
              <c:extLst/>
            </c:numRef>
          </c:val>
          <c:extLst>
            <c:ext xmlns:c16="http://schemas.microsoft.com/office/drawing/2014/chart" uri="{C3380CC4-5D6E-409C-BE32-E72D297353CC}">
              <c16:uniqueId val="{00000001-33AF-411E-9560-E538C0F03FAB}"/>
            </c:ext>
          </c:extLst>
        </c:ser>
        <c:dLbls>
          <c:dLblPos val="ctr"/>
          <c:showLegendKey val="0"/>
          <c:showVal val="1"/>
          <c:showCatName val="0"/>
          <c:showSerName val="0"/>
          <c:showPercent val="0"/>
          <c:showBubbleSize val="0"/>
        </c:dLbls>
        <c:gapWidth val="219"/>
        <c:overlap val="100"/>
        <c:axId val="30448431"/>
        <c:axId val="30445935"/>
      </c:barChart>
      <c:catAx>
        <c:axId val="30448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a-DK"/>
          </a:p>
        </c:txPr>
        <c:crossAx val="30445935"/>
        <c:crosses val="autoZero"/>
        <c:auto val="1"/>
        <c:lblAlgn val="ctr"/>
        <c:lblOffset val="100"/>
        <c:noMultiLvlLbl val="0"/>
      </c:catAx>
      <c:valAx>
        <c:axId val="30445935"/>
        <c:scaling>
          <c:orientation val="minMax"/>
          <c:max val="1"/>
        </c:scaling>
        <c:delete val="1"/>
        <c:axPos val="l"/>
        <c:numFmt formatCode="0%" sourceLinked="1"/>
        <c:majorTickMark val="none"/>
        <c:minorTickMark val="none"/>
        <c:tickLblPos val="nextTo"/>
        <c:crossAx val="30448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da-DK" sz="1100" dirty="0"/>
              <a:t>Kønsfordeling på lange højskolekurser, 2019</a:t>
            </a:r>
          </a:p>
        </c:rich>
      </c:tx>
      <c:overlay val="0"/>
      <c:spPr>
        <a:noFill/>
        <a:ln>
          <a:noFill/>
        </a:ln>
        <a:effectLst/>
      </c:spPr>
    </c:title>
    <c:autoTitleDeleted val="0"/>
    <c:plotArea>
      <c:layout/>
      <c:barChart>
        <c:barDir val="col"/>
        <c:grouping val="stacked"/>
        <c:varyColors val="0"/>
        <c:ser>
          <c:idx val="0"/>
          <c:order val="0"/>
          <c:tx>
            <c:strRef>
              <c:f>'Ark1'!$J$6</c:f>
              <c:strCache>
                <c:ptCount val="1"/>
                <c:pt idx="0">
                  <c:v>Mænd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('Ark1'!$L$5,'Ark1'!$N$5)</c:f>
              <c:strCache>
                <c:ptCount val="2"/>
                <c:pt idx="0">
                  <c:v>Kursister på lange og mellemlange højskolekurser, 0-29 år</c:v>
                </c:pt>
                <c:pt idx="1">
                  <c:v>Hele befolkningen, 18-25 år</c:v>
                </c:pt>
              </c:strCache>
              <c:extLst/>
            </c:strRef>
          </c:cat>
          <c:val>
            <c:numRef>
              <c:f>('Ark1'!$L$6,'Ark1'!$N$6)</c:f>
              <c:numCache>
                <c:formatCode>0%</c:formatCode>
                <c:ptCount val="2"/>
                <c:pt idx="0">
                  <c:v>0.41216920191706607</c:v>
                </c:pt>
                <c:pt idx="1">
                  <c:v>0.5117846506124375</c:v>
                </c:pt>
              </c:numCache>
              <c:extLst/>
            </c:numRef>
          </c:val>
          <c:extLst>
            <c:ext xmlns:c16="http://schemas.microsoft.com/office/drawing/2014/chart" uri="{C3380CC4-5D6E-409C-BE32-E72D297353CC}">
              <c16:uniqueId val="{00000000-62F6-9041-823D-A33852036D48}"/>
            </c:ext>
          </c:extLst>
        </c:ser>
        <c:ser>
          <c:idx val="1"/>
          <c:order val="1"/>
          <c:tx>
            <c:strRef>
              <c:f>'Ark1'!$J$7</c:f>
              <c:strCache>
                <c:ptCount val="1"/>
                <c:pt idx="0">
                  <c:v>Kvinder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('Ark1'!$L$5,'Ark1'!$N$5)</c:f>
              <c:strCache>
                <c:ptCount val="2"/>
                <c:pt idx="0">
                  <c:v>Kursister på lange og mellemlange højskolekurser, 0-29 år</c:v>
                </c:pt>
                <c:pt idx="1">
                  <c:v>Hele befolkningen, 18-25 år</c:v>
                </c:pt>
              </c:strCache>
              <c:extLst/>
            </c:strRef>
          </c:cat>
          <c:val>
            <c:numRef>
              <c:f>('Ark1'!$L$7,'Ark1'!$N$7)</c:f>
              <c:numCache>
                <c:formatCode>0%</c:formatCode>
                <c:ptCount val="2"/>
                <c:pt idx="0">
                  <c:v>0.58783079808293393</c:v>
                </c:pt>
                <c:pt idx="1">
                  <c:v>0.48821534938756256</c:v>
                </c:pt>
              </c:numCache>
              <c:extLst/>
            </c:numRef>
          </c:val>
          <c:extLst>
            <c:ext xmlns:c16="http://schemas.microsoft.com/office/drawing/2014/chart" uri="{C3380CC4-5D6E-409C-BE32-E72D297353CC}">
              <c16:uniqueId val="{00000001-62F6-9041-823D-A33852036D48}"/>
            </c:ext>
          </c:extLst>
        </c:ser>
        <c:dLbls>
          <c:dLblPos val="ctr"/>
          <c:showLegendKey val="0"/>
          <c:showVal val="1"/>
          <c:showCatName val="0"/>
          <c:showSerName val="0"/>
          <c:showPercent val="0"/>
          <c:showBubbleSize val="0"/>
        </c:dLbls>
        <c:gapWidth val="219"/>
        <c:overlap val="100"/>
        <c:axId val="30448431"/>
        <c:axId val="30445935"/>
      </c:barChart>
      <c:catAx>
        <c:axId val="30448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a-DK"/>
          </a:p>
        </c:txPr>
        <c:crossAx val="30445935"/>
        <c:crosses val="autoZero"/>
        <c:auto val="1"/>
        <c:lblAlgn val="ctr"/>
        <c:lblOffset val="100"/>
        <c:noMultiLvlLbl val="0"/>
      </c:catAx>
      <c:valAx>
        <c:axId val="30445935"/>
        <c:scaling>
          <c:orientation val="minMax"/>
          <c:max val="1"/>
        </c:scaling>
        <c:delete val="1"/>
        <c:axPos val="l"/>
        <c:numFmt formatCode="0%" sourceLinked="1"/>
        <c:majorTickMark val="none"/>
        <c:minorTickMark val="none"/>
        <c:tickLblPos val="nextTo"/>
        <c:crossAx val="30448431"/>
        <c:crosses val="autoZero"/>
        <c:crossBetween val="between"/>
      </c:valAx>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a-DK"/>
        </a:p>
      </c:txPr>
    </c:legend>
    <c:plotVisOnly val="1"/>
    <c:dispBlanksAs val="gap"/>
    <c:showDLblsOverMax val="0"/>
    <c:extLst/>
  </c:chart>
  <c:txPr>
    <a:bodyPr/>
    <a:lstStyle/>
    <a:p>
      <a:pPr>
        <a:defRPr>
          <a:latin typeface="Verdana" panose="020B0604030504040204" pitchFamily="34" charset="0"/>
          <a:ea typeface="Verdana" panose="020B0604030504040204" pitchFamily="34" charset="0"/>
        </a:defRPr>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100" dirty="0">
                <a:latin typeface="Verdana" panose="020B0604030504040204" pitchFamily="34" charset="0"/>
                <a:ea typeface="Verdana" panose="020B0604030504040204" pitchFamily="34" charset="0"/>
                <a:cs typeface="Verdana" panose="020B0604030504040204" pitchFamily="34" charset="0"/>
              </a:rPr>
              <a:t>Køn og aldersfordeling på lange højskolekurser over tid, 2016-2019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0"/>
          <c:y val="0.14321531345674032"/>
          <c:w val="1"/>
          <c:h val="0.56394224089819545"/>
        </c:manualLayout>
      </c:layout>
      <c:barChart>
        <c:barDir val="col"/>
        <c:grouping val="clustered"/>
        <c:varyColors val="0"/>
        <c:ser>
          <c:idx val="0"/>
          <c:order val="0"/>
          <c:tx>
            <c:strRef>
              <c:f>'Alderxkønsfordeling over tid LK'!$B$7</c:f>
              <c:strCache>
                <c:ptCount val="1"/>
                <c:pt idx="0">
                  <c:v>Under 20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'Alderxkønsfordeling over tid LK'!$C$5:$J$6</c:f>
              <c:multiLvlStrCache>
                <c:ptCount val="8"/>
                <c:lvl>
                  <c:pt idx="0">
                    <c:v>Mænd</c:v>
                  </c:pt>
                  <c:pt idx="1">
                    <c:v>Kvinder</c:v>
                  </c:pt>
                  <c:pt idx="2">
                    <c:v>Mænd</c:v>
                  </c:pt>
                  <c:pt idx="3">
                    <c:v>Kvinder</c:v>
                  </c:pt>
                  <c:pt idx="4">
                    <c:v>Mænd</c:v>
                  </c:pt>
                  <c:pt idx="5">
                    <c:v>Kvinder</c:v>
                  </c:pt>
                  <c:pt idx="6">
                    <c:v>Mænd</c:v>
                  </c:pt>
                  <c:pt idx="7">
                    <c:v>Kvinder</c:v>
                  </c:pt>
                </c:lvl>
                <c:lvl>
                  <c:pt idx="0">
                    <c:v>2016</c:v>
                  </c:pt>
                  <c:pt idx="2">
                    <c:v>2017</c:v>
                  </c:pt>
                  <c:pt idx="4">
                    <c:v>2018</c:v>
                  </c:pt>
                  <c:pt idx="6">
                    <c:v>2019</c:v>
                  </c:pt>
                </c:lvl>
              </c:multiLvlStrCache>
            </c:multiLvlStrRef>
          </c:cat>
          <c:val>
            <c:numRef>
              <c:f>'Alderxkønsfordeling over tid LK'!$C$7:$J$7</c:f>
              <c:numCache>
                <c:formatCode>0%</c:formatCode>
                <c:ptCount val="8"/>
                <c:pt idx="0">
                  <c:v>0.1087162932016711</c:v>
                </c:pt>
                <c:pt idx="1">
                  <c:v>0.14365742499050513</c:v>
                </c:pt>
                <c:pt idx="2">
                  <c:v>0.10813953488372093</c:v>
                </c:pt>
                <c:pt idx="3">
                  <c:v>0.15125968992248062</c:v>
                </c:pt>
                <c:pt idx="4">
                  <c:v>0.10435457278634468</c:v>
                </c:pt>
                <c:pt idx="5">
                  <c:v>0.14547570555717196</c:v>
                </c:pt>
                <c:pt idx="6">
                  <c:v>9.0449489842816436E-2</c:v>
                </c:pt>
                <c:pt idx="7">
                  <c:v>0.14477433587645924</c:v>
                </c:pt>
              </c:numCache>
            </c:numRef>
          </c:val>
          <c:extLst>
            <c:ext xmlns:c16="http://schemas.microsoft.com/office/drawing/2014/chart" uri="{C3380CC4-5D6E-409C-BE32-E72D297353CC}">
              <c16:uniqueId val="{00000000-AF14-A540-B23D-3427B0FF8F2C}"/>
            </c:ext>
          </c:extLst>
        </c:ser>
        <c:ser>
          <c:idx val="1"/>
          <c:order val="1"/>
          <c:tx>
            <c:strRef>
              <c:f>'Alderxkønsfordeling over tid LK'!$B$8</c:f>
              <c:strCache>
                <c:ptCount val="1"/>
                <c:pt idx="0">
                  <c:v>20-29 år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'Alderxkønsfordeling over tid LK'!$C$5:$J$6</c:f>
              <c:multiLvlStrCache>
                <c:ptCount val="8"/>
                <c:lvl>
                  <c:pt idx="0">
                    <c:v>Mænd</c:v>
                  </c:pt>
                  <c:pt idx="1">
                    <c:v>Kvinder</c:v>
                  </c:pt>
                  <c:pt idx="2">
                    <c:v>Mænd</c:v>
                  </c:pt>
                  <c:pt idx="3">
                    <c:v>Kvinder</c:v>
                  </c:pt>
                  <c:pt idx="4">
                    <c:v>Mænd</c:v>
                  </c:pt>
                  <c:pt idx="5">
                    <c:v>Kvinder</c:v>
                  </c:pt>
                  <c:pt idx="6">
                    <c:v>Mænd</c:v>
                  </c:pt>
                  <c:pt idx="7">
                    <c:v>Kvinder</c:v>
                  </c:pt>
                </c:lvl>
                <c:lvl>
                  <c:pt idx="0">
                    <c:v>2016</c:v>
                  </c:pt>
                  <c:pt idx="2">
                    <c:v>2017</c:v>
                  </c:pt>
                  <c:pt idx="4">
                    <c:v>2018</c:v>
                  </c:pt>
                  <c:pt idx="6">
                    <c:v>2019</c:v>
                  </c:pt>
                </c:lvl>
              </c:multiLvlStrCache>
            </c:multiLvlStrRef>
          </c:cat>
          <c:val>
            <c:numRef>
              <c:f>'Alderxkønsfordeling over tid LK'!$C$8:$J$8</c:f>
              <c:numCache>
                <c:formatCode>0%</c:formatCode>
                <c:ptCount val="8"/>
                <c:pt idx="0">
                  <c:v>0.29718951766046336</c:v>
                </c:pt>
                <c:pt idx="1">
                  <c:v>0.32576908469426508</c:v>
                </c:pt>
                <c:pt idx="2">
                  <c:v>0.28527131782945736</c:v>
                </c:pt>
                <c:pt idx="3">
                  <c:v>0.34835271317829458</c:v>
                </c:pt>
                <c:pt idx="4">
                  <c:v>0.27727669479196976</c:v>
                </c:pt>
                <c:pt idx="5">
                  <c:v>0.37096304917078848</c:v>
                </c:pt>
                <c:pt idx="6">
                  <c:v>0.27318687379354722</c:v>
                </c:pt>
                <c:pt idx="7">
                  <c:v>0.37383950730765697</c:v>
                </c:pt>
              </c:numCache>
            </c:numRef>
          </c:val>
          <c:extLst>
            <c:ext xmlns:c16="http://schemas.microsoft.com/office/drawing/2014/chart" uri="{C3380CC4-5D6E-409C-BE32-E72D297353CC}">
              <c16:uniqueId val="{00000001-AF14-A540-B23D-3427B0FF8F2C}"/>
            </c:ext>
          </c:extLst>
        </c:ser>
        <c:ser>
          <c:idx val="2"/>
          <c:order val="2"/>
          <c:tx>
            <c:strRef>
              <c:f>'Alderxkønsfordeling over tid LK'!$B$9</c:f>
              <c:strCache>
                <c:ptCount val="1"/>
                <c:pt idx="0">
                  <c:v>30-39 år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'Alderxkønsfordeling over tid LK'!$C$5:$J$6</c:f>
              <c:multiLvlStrCache>
                <c:ptCount val="8"/>
                <c:lvl>
                  <c:pt idx="0">
                    <c:v>Mænd</c:v>
                  </c:pt>
                  <c:pt idx="1">
                    <c:v>Kvinder</c:v>
                  </c:pt>
                  <c:pt idx="2">
                    <c:v>Mænd</c:v>
                  </c:pt>
                  <c:pt idx="3">
                    <c:v>Kvinder</c:v>
                  </c:pt>
                  <c:pt idx="4">
                    <c:v>Mænd</c:v>
                  </c:pt>
                  <c:pt idx="5">
                    <c:v>Kvinder</c:v>
                  </c:pt>
                  <c:pt idx="6">
                    <c:v>Mænd</c:v>
                  </c:pt>
                  <c:pt idx="7">
                    <c:v>Kvinder</c:v>
                  </c:pt>
                </c:lvl>
                <c:lvl>
                  <c:pt idx="0">
                    <c:v>2016</c:v>
                  </c:pt>
                  <c:pt idx="2">
                    <c:v>2017</c:v>
                  </c:pt>
                  <c:pt idx="4">
                    <c:v>2018</c:v>
                  </c:pt>
                  <c:pt idx="6">
                    <c:v>2019</c:v>
                  </c:pt>
                </c:lvl>
              </c:multiLvlStrCache>
            </c:multiLvlStrRef>
          </c:cat>
          <c:val>
            <c:numRef>
              <c:f>'Alderxkønsfordeling over tid LK'!$C$9:$J$9</c:f>
              <c:numCache>
                <c:formatCode>0%</c:formatCode>
                <c:ptCount val="8"/>
                <c:pt idx="0">
                  <c:v>2.0508925180402583E-2</c:v>
                </c:pt>
                <c:pt idx="1">
                  <c:v>2.0034181541967337E-2</c:v>
                </c:pt>
                <c:pt idx="2">
                  <c:v>1.7248062015503877E-2</c:v>
                </c:pt>
                <c:pt idx="3">
                  <c:v>1.9282945736434107E-2</c:v>
                </c:pt>
                <c:pt idx="4">
                  <c:v>1.5129473377945884E-2</c:v>
                </c:pt>
                <c:pt idx="5">
                  <c:v>1.8135971292794102E-2</c:v>
                </c:pt>
                <c:pt idx="6">
                  <c:v>1.4247633054508687E-2</c:v>
                </c:pt>
                <c:pt idx="7">
                  <c:v>1.9762845849802372E-2</c:v>
                </c:pt>
              </c:numCache>
            </c:numRef>
          </c:val>
          <c:extLst>
            <c:ext xmlns:c16="http://schemas.microsoft.com/office/drawing/2014/chart" uri="{C3380CC4-5D6E-409C-BE32-E72D297353CC}">
              <c16:uniqueId val="{00000002-AF14-A540-B23D-3427B0FF8F2C}"/>
            </c:ext>
          </c:extLst>
        </c:ser>
        <c:ser>
          <c:idx val="3"/>
          <c:order val="3"/>
          <c:tx>
            <c:strRef>
              <c:f>'Alderxkønsfordeling over tid LK'!$B$10</c:f>
              <c:strCache>
                <c:ptCount val="1"/>
                <c:pt idx="0">
                  <c:v>40-49 år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'Alderxkønsfordeling over tid LK'!$C$5:$J$6</c:f>
              <c:multiLvlStrCache>
                <c:ptCount val="8"/>
                <c:lvl>
                  <c:pt idx="0">
                    <c:v>Mænd</c:v>
                  </c:pt>
                  <c:pt idx="1">
                    <c:v>Kvinder</c:v>
                  </c:pt>
                  <c:pt idx="2">
                    <c:v>Mænd</c:v>
                  </c:pt>
                  <c:pt idx="3">
                    <c:v>Kvinder</c:v>
                  </c:pt>
                  <c:pt idx="4">
                    <c:v>Mænd</c:v>
                  </c:pt>
                  <c:pt idx="5">
                    <c:v>Kvinder</c:v>
                  </c:pt>
                  <c:pt idx="6">
                    <c:v>Mænd</c:v>
                  </c:pt>
                  <c:pt idx="7">
                    <c:v>Kvinder</c:v>
                  </c:pt>
                </c:lvl>
                <c:lvl>
                  <c:pt idx="0">
                    <c:v>2016</c:v>
                  </c:pt>
                  <c:pt idx="2">
                    <c:v>2017</c:v>
                  </c:pt>
                  <c:pt idx="4">
                    <c:v>2018</c:v>
                  </c:pt>
                  <c:pt idx="6">
                    <c:v>2019</c:v>
                  </c:pt>
                </c:lvl>
              </c:multiLvlStrCache>
            </c:multiLvlStrRef>
          </c:cat>
          <c:val>
            <c:numRef>
              <c:f>'Alderxkønsfordeling over tid LK'!$C$10:$J$10</c:f>
              <c:numCache>
                <c:formatCode>0%</c:formatCode>
                <c:ptCount val="8"/>
                <c:pt idx="0">
                  <c:v>1.1488796050132928E-2</c:v>
                </c:pt>
                <c:pt idx="1">
                  <c:v>1.6331181162172428E-2</c:v>
                </c:pt>
                <c:pt idx="2">
                  <c:v>9.5930232558139542E-3</c:v>
                </c:pt>
                <c:pt idx="3">
                  <c:v>1.5891472868217054E-2</c:v>
                </c:pt>
                <c:pt idx="4">
                  <c:v>9.1164775482494419E-3</c:v>
                </c:pt>
                <c:pt idx="5">
                  <c:v>1.3189797303850257E-2</c:v>
                </c:pt>
                <c:pt idx="6">
                  <c:v>1.0570824524312896E-2</c:v>
                </c:pt>
                <c:pt idx="7">
                  <c:v>1.0019303244783529E-2</c:v>
                </c:pt>
              </c:numCache>
            </c:numRef>
          </c:val>
          <c:extLst>
            <c:ext xmlns:c16="http://schemas.microsoft.com/office/drawing/2014/chart" uri="{C3380CC4-5D6E-409C-BE32-E72D297353CC}">
              <c16:uniqueId val="{00000003-AF14-A540-B23D-3427B0FF8F2C}"/>
            </c:ext>
          </c:extLst>
        </c:ser>
        <c:ser>
          <c:idx val="4"/>
          <c:order val="4"/>
          <c:tx>
            <c:strRef>
              <c:f>'Alderxkønsfordeling over tid LK'!$B$11</c:f>
              <c:strCache>
                <c:ptCount val="1"/>
                <c:pt idx="0">
                  <c:v>50 år og derover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'Alderxkønsfordeling over tid LK'!$C$5:$J$6</c:f>
              <c:multiLvlStrCache>
                <c:ptCount val="8"/>
                <c:lvl>
                  <c:pt idx="0">
                    <c:v>Mænd</c:v>
                  </c:pt>
                  <c:pt idx="1">
                    <c:v>Kvinder</c:v>
                  </c:pt>
                  <c:pt idx="2">
                    <c:v>Mænd</c:v>
                  </c:pt>
                  <c:pt idx="3">
                    <c:v>Kvinder</c:v>
                  </c:pt>
                  <c:pt idx="4">
                    <c:v>Mænd</c:v>
                  </c:pt>
                  <c:pt idx="5">
                    <c:v>Kvinder</c:v>
                  </c:pt>
                  <c:pt idx="6">
                    <c:v>Mænd</c:v>
                  </c:pt>
                  <c:pt idx="7">
                    <c:v>Kvinder</c:v>
                  </c:pt>
                </c:lvl>
                <c:lvl>
                  <c:pt idx="0">
                    <c:v>2016</c:v>
                  </c:pt>
                  <c:pt idx="2">
                    <c:v>2017</c:v>
                  </c:pt>
                  <c:pt idx="4">
                    <c:v>2018</c:v>
                  </c:pt>
                  <c:pt idx="6">
                    <c:v>2019</c:v>
                  </c:pt>
                </c:lvl>
              </c:multiLvlStrCache>
            </c:multiLvlStrRef>
          </c:cat>
          <c:val>
            <c:numRef>
              <c:f>'Alderxkønsfordeling over tid LK'!$C$11:$J$11</c:f>
              <c:numCache>
                <c:formatCode>0%</c:formatCode>
                <c:ptCount val="8"/>
                <c:pt idx="0">
                  <c:v>1.7280668439042916E-2</c:v>
                </c:pt>
                <c:pt idx="1">
                  <c:v>3.9023927079377137E-2</c:v>
                </c:pt>
                <c:pt idx="2">
                  <c:v>1.5794573643410852E-2</c:v>
                </c:pt>
                <c:pt idx="3">
                  <c:v>2.9166666666666667E-2</c:v>
                </c:pt>
                <c:pt idx="4">
                  <c:v>1.5905343807584134E-2</c:v>
                </c:pt>
                <c:pt idx="5">
                  <c:v>3.0452914363301328E-2</c:v>
                </c:pt>
                <c:pt idx="6">
                  <c:v>1.7740601158194688E-2</c:v>
                </c:pt>
                <c:pt idx="7">
                  <c:v>4.5408585347918008E-2</c:v>
                </c:pt>
              </c:numCache>
            </c:numRef>
          </c:val>
          <c:extLst>
            <c:ext xmlns:c16="http://schemas.microsoft.com/office/drawing/2014/chart" uri="{C3380CC4-5D6E-409C-BE32-E72D297353CC}">
              <c16:uniqueId val="{00000004-AF14-A540-B23D-3427B0FF8F2C}"/>
            </c:ext>
          </c:extLst>
        </c:ser>
        <c:dLbls>
          <c:dLblPos val="outEnd"/>
          <c:showLegendKey val="0"/>
          <c:showVal val="1"/>
          <c:showCatName val="0"/>
          <c:showSerName val="0"/>
          <c:showPercent val="0"/>
          <c:showBubbleSize val="0"/>
        </c:dLbls>
        <c:gapWidth val="94"/>
        <c:axId val="632629807"/>
        <c:axId val="673087055"/>
      </c:barChart>
      <c:catAx>
        <c:axId val="632629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673087055"/>
        <c:crosses val="autoZero"/>
        <c:auto val="1"/>
        <c:lblAlgn val="ctr"/>
        <c:lblOffset val="100"/>
        <c:noMultiLvlLbl val="0"/>
      </c:catAx>
      <c:valAx>
        <c:axId val="673087055"/>
        <c:scaling>
          <c:orientation val="minMax"/>
        </c:scaling>
        <c:delete val="1"/>
        <c:axPos val="l"/>
        <c:numFmt formatCode="0%" sourceLinked="1"/>
        <c:majorTickMark val="none"/>
        <c:minorTickMark val="none"/>
        <c:tickLblPos val="nextTo"/>
        <c:crossAx val="632629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100" dirty="0">
                <a:latin typeface="Verdana" panose="020B0604030504040204" pitchFamily="34" charset="0"/>
                <a:ea typeface="Verdana" panose="020B0604030504040204" pitchFamily="34" charset="0"/>
                <a:cs typeface="Verdana" panose="020B0604030504040204" pitchFamily="34" charset="0"/>
              </a:rPr>
              <a:t>Køn og aldersfordeling</a:t>
            </a:r>
            <a:r>
              <a:rPr lang="da-DK" sz="1100" baseline="0" dirty="0">
                <a:latin typeface="Verdana" panose="020B0604030504040204" pitchFamily="34" charset="0"/>
                <a:ea typeface="Verdana" panose="020B0604030504040204" pitchFamily="34" charset="0"/>
                <a:cs typeface="Verdana" panose="020B0604030504040204" pitchFamily="34" charset="0"/>
              </a:rPr>
              <a:t> på korte højskolekurser over tid, 2016-2019</a:t>
            </a:r>
            <a:endParaRPr lang="da-DK" sz="1100"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'Alderxkønsfordeling over tid KK'!$A$4</c:f>
              <c:strCache>
                <c:ptCount val="1"/>
                <c:pt idx="0">
                  <c:v>Under 20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'Alderxkønsfordeling over tid KK'!$B$2:$I$3</c:f>
              <c:multiLvlStrCache>
                <c:ptCount val="8"/>
                <c:lvl>
                  <c:pt idx="0">
                    <c:v>Mænd</c:v>
                  </c:pt>
                  <c:pt idx="1">
                    <c:v>Kvinder</c:v>
                  </c:pt>
                  <c:pt idx="2">
                    <c:v>Mænd</c:v>
                  </c:pt>
                  <c:pt idx="3">
                    <c:v>Kvinder</c:v>
                  </c:pt>
                  <c:pt idx="4">
                    <c:v>Mænd</c:v>
                  </c:pt>
                  <c:pt idx="5">
                    <c:v>Kvinder</c:v>
                  </c:pt>
                  <c:pt idx="6">
                    <c:v>Mænd</c:v>
                  </c:pt>
                  <c:pt idx="7">
                    <c:v>Kvinder</c:v>
                  </c:pt>
                </c:lvl>
                <c:lvl>
                  <c:pt idx="0">
                    <c:v>2016</c:v>
                  </c:pt>
                  <c:pt idx="2">
                    <c:v>2017</c:v>
                  </c:pt>
                  <c:pt idx="4">
                    <c:v>2018</c:v>
                  </c:pt>
                  <c:pt idx="6">
                    <c:v>2019</c:v>
                  </c:pt>
                </c:lvl>
              </c:multiLvlStrCache>
            </c:multiLvlStrRef>
          </c:cat>
          <c:val>
            <c:numRef>
              <c:f>'Alderxkønsfordeling over tid KK'!$B$4:$I$4</c:f>
              <c:numCache>
                <c:formatCode>0%</c:formatCode>
                <c:ptCount val="8"/>
                <c:pt idx="0">
                  <c:v>2.7404988123515439E-2</c:v>
                </c:pt>
                <c:pt idx="1">
                  <c:v>2.5534441805225652E-2</c:v>
                </c:pt>
                <c:pt idx="2">
                  <c:v>2.1416753477541517E-2</c:v>
                </c:pt>
                <c:pt idx="3">
                  <c:v>1.8383479379863961E-2</c:v>
                </c:pt>
                <c:pt idx="4">
                  <c:v>2.1201189798114042E-2</c:v>
                </c:pt>
                <c:pt idx="5">
                  <c:v>1.8258338079868364E-2</c:v>
                </c:pt>
                <c:pt idx="6">
                  <c:v>2.2031084955485135E-2</c:v>
                </c:pt>
                <c:pt idx="7">
                  <c:v>2.0974800060359136E-2</c:v>
                </c:pt>
              </c:numCache>
            </c:numRef>
          </c:val>
          <c:extLst>
            <c:ext xmlns:c16="http://schemas.microsoft.com/office/drawing/2014/chart" uri="{C3380CC4-5D6E-409C-BE32-E72D297353CC}">
              <c16:uniqueId val="{00000000-EEED-7F42-963A-A4A10363D3D3}"/>
            </c:ext>
          </c:extLst>
        </c:ser>
        <c:ser>
          <c:idx val="1"/>
          <c:order val="1"/>
          <c:tx>
            <c:strRef>
              <c:f>'Alderxkønsfordeling over tid KK'!$A$5</c:f>
              <c:strCache>
                <c:ptCount val="1"/>
                <c:pt idx="0">
                  <c:v>20-29 år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'Alderxkønsfordeling over tid KK'!$B$2:$I$3</c:f>
              <c:multiLvlStrCache>
                <c:ptCount val="8"/>
                <c:lvl>
                  <c:pt idx="0">
                    <c:v>Mænd</c:v>
                  </c:pt>
                  <c:pt idx="1">
                    <c:v>Kvinder</c:v>
                  </c:pt>
                  <c:pt idx="2">
                    <c:v>Mænd</c:v>
                  </c:pt>
                  <c:pt idx="3">
                    <c:v>Kvinder</c:v>
                  </c:pt>
                  <c:pt idx="4">
                    <c:v>Mænd</c:v>
                  </c:pt>
                  <c:pt idx="5">
                    <c:v>Kvinder</c:v>
                  </c:pt>
                  <c:pt idx="6">
                    <c:v>Mænd</c:v>
                  </c:pt>
                  <c:pt idx="7">
                    <c:v>Kvinder</c:v>
                  </c:pt>
                </c:lvl>
                <c:lvl>
                  <c:pt idx="0">
                    <c:v>2016</c:v>
                  </c:pt>
                  <c:pt idx="2">
                    <c:v>2017</c:v>
                  </c:pt>
                  <c:pt idx="4">
                    <c:v>2018</c:v>
                  </c:pt>
                  <c:pt idx="6">
                    <c:v>2019</c:v>
                  </c:pt>
                </c:lvl>
              </c:multiLvlStrCache>
            </c:multiLvlStrRef>
          </c:cat>
          <c:val>
            <c:numRef>
              <c:f>'Alderxkønsfordeling over tid KK'!$B$5:$I$5</c:f>
              <c:numCache>
                <c:formatCode>0%</c:formatCode>
                <c:ptCount val="8"/>
                <c:pt idx="0">
                  <c:v>2.3396674584323041E-2</c:v>
                </c:pt>
                <c:pt idx="1">
                  <c:v>3.7826603325415674E-2</c:v>
                </c:pt>
                <c:pt idx="2">
                  <c:v>2.2795514431031314E-2</c:v>
                </c:pt>
                <c:pt idx="3">
                  <c:v>3.2967706354556037E-2</c:v>
                </c:pt>
                <c:pt idx="4">
                  <c:v>2.4903487121068286E-2</c:v>
                </c:pt>
                <c:pt idx="5">
                  <c:v>3.4997784950319598E-2</c:v>
                </c:pt>
                <c:pt idx="6">
                  <c:v>2.5199939640863134E-2</c:v>
                </c:pt>
                <c:pt idx="7">
                  <c:v>3.7543383129621244E-2</c:v>
                </c:pt>
              </c:numCache>
            </c:numRef>
          </c:val>
          <c:extLst>
            <c:ext xmlns:c16="http://schemas.microsoft.com/office/drawing/2014/chart" uri="{C3380CC4-5D6E-409C-BE32-E72D297353CC}">
              <c16:uniqueId val="{00000001-EEED-7F42-963A-A4A10363D3D3}"/>
            </c:ext>
          </c:extLst>
        </c:ser>
        <c:ser>
          <c:idx val="2"/>
          <c:order val="2"/>
          <c:tx>
            <c:strRef>
              <c:f>'Alderxkønsfordeling over tid KK'!$A$6</c:f>
              <c:strCache>
                <c:ptCount val="1"/>
                <c:pt idx="0">
                  <c:v>30-39 år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'Alderxkønsfordeling over tid KK'!$B$2:$I$3</c:f>
              <c:multiLvlStrCache>
                <c:ptCount val="8"/>
                <c:lvl>
                  <c:pt idx="0">
                    <c:v>Mænd</c:v>
                  </c:pt>
                  <c:pt idx="1">
                    <c:v>Kvinder</c:v>
                  </c:pt>
                  <c:pt idx="2">
                    <c:v>Mænd</c:v>
                  </c:pt>
                  <c:pt idx="3">
                    <c:v>Kvinder</c:v>
                  </c:pt>
                  <c:pt idx="4">
                    <c:v>Mænd</c:v>
                  </c:pt>
                  <c:pt idx="5">
                    <c:v>Kvinder</c:v>
                  </c:pt>
                  <c:pt idx="6">
                    <c:v>Mænd</c:v>
                  </c:pt>
                  <c:pt idx="7">
                    <c:v>Kvinder</c:v>
                  </c:pt>
                </c:lvl>
                <c:lvl>
                  <c:pt idx="0">
                    <c:v>2016</c:v>
                  </c:pt>
                  <c:pt idx="2">
                    <c:v>2017</c:v>
                  </c:pt>
                  <c:pt idx="4">
                    <c:v>2018</c:v>
                  </c:pt>
                  <c:pt idx="6">
                    <c:v>2019</c:v>
                  </c:pt>
                </c:lvl>
              </c:multiLvlStrCache>
            </c:multiLvlStrRef>
          </c:cat>
          <c:val>
            <c:numRef>
              <c:f>'Alderxkønsfordeling over tid KK'!$B$6:$I$6</c:f>
              <c:numCache>
                <c:formatCode>0%</c:formatCode>
                <c:ptCount val="8"/>
                <c:pt idx="0">
                  <c:v>2.0308788598574823E-2</c:v>
                </c:pt>
                <c:pt idx="1">
                  <c:v>4.4150831353919243E-2</c:v>
                </c:pt>
                <c:pt idx="2">
                  <c:v>1.7648140204669403E-2</c:v>
                </c:pt>
                <c:pt idx="3">
                  <c:v>3.5235002144739264E-2</c:v>
                </c:pt>
                <c:pt idx="4">
                  <c:v>1.4872476425542687E-2</c:v>
                </c:pt>
                <c:pt idx="5">
                  <c:v>3.173849756344535E-2</c:v>
                </c:pt>
                <c:pt idx="6">
                  <c:v>1.5542477742568282E-2</c:v>
                </c:pt>
                <c:pt idx="7">
                  <c:v>3.3016447864795531E-2</c:v>
                </c:pt>
              </c:numCache>
            </c:numRef>
          </c:val>
          <c:extLst>
            <c:ext xmlns:c16="http://schemas.microsoft.com/office/drawing/2014/chart" uri="{C3380CC4-5D6E-409C-BE32-E72D297353CC}">
              <c16:uniqueId val="{00000002-EEED-7F42-963A-A4A10363D3D3}"/>
            </c:ext>
          </c:extLst>
        </c:ser>
        <c:ser>
          <c:idx val="3"/>
          <c:order val="3"/>
          <c:tx>
            <c:strRef>
              <c:f>'Alderxkønsfordeling over tid KK'!$A$7</c:f>
              <c:strCache>
                <c:ptCount val="1"/>
                <c:pt idx="0">
                  <c:v>40-49 år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'Alderxkønsfordeling over tid KK'!$B$2:$I$3</c:f>
              <c:multiLvlStrCache>
                <c:ptCount val="8"/>
                <c:lvl>
                  <c:pt idx="0">
                    <c:v>Mænd</c:v>
                  </c:pt>
                  <c:pt idx="1">
                    <c:v>Kvinder</c:v>
                  </c:pt>
                  <c:pt idx="2">
                    <c:v>Mænd</c:v>
                  </c:pt>
                  <c:pt idx="3">
                    <c:v>Kvinder</c:v>
                  </c:pt>
                  <c:pt idx="4">
                    <c:v>Mænd</c:v>
                  </c:pt>
                  <c:pt idx="5">
                    <c:v>Kvinder</c:v>
                  </c:pt>
                  <c:pt idx="6">
                    <c:v>Mænd</c:v>
                  </c:pt>
                  <c:pt idx="7">
                    <c:v>Kvinder</c:v>
                  </c:pt>
                </c:lvl>
                <c:lvl>
                  <c:pt idx="0">
                    <c:v>2016</c:v>
                  </c:pt>
                  <c:pt idx="2">
                    <c:v>2017</c:v>
                  </c:pt>
                  <c:pt idx="4">
                    <c:v>2018</c:v>
                  </c:pt>
                  <c:pt idx="6">
                    <c:v>2019</c:v>
                  </c:pt>
                </c:lvl>
              </c:multiLvlStrCache>
            </c:multiLvlStrRef>
          </c:cat>
          <c:val>
            <c:numRef>
              <c:f>'Alderxkønsfordeling over tid KK'!$B$7:$I$7</c:f>
              <c:numCache>
                <c:formatCode>0%</c:formatCode>
                <c:ptCount val="8"/>
                <c:pt idx="0">
                  <c:v>4.0053444180522563E-2</c:v>
                </c:pt>
                <c:pt idx="1">
                  <c:v>7.6157957244655586E-2</c:v>
                </c:pt>
                <c:pt idx="2">
                  <c:v>3.5388197806238128E-2</c:v>
                </c:pt>
                <c:pt idx="3">
                  <c:v>6.8509099822293029E-2</c:v>
                </c:pt>
                <c:pt idx="4">
                  <c:v>3.4902854249731032E-2</c:v>
                </c:pt>
                <c:pt idx="5">
                  <c:v>6.4173153597873553E-2</c:v>
                </c:pt>
                <c:pt idx="6">
                  <c:v>3.2171419948694734E-2</c:v>
                </c:pt>
                <c:pt idx="7">
                  <c:v>6.7753131130224839E-2</c:v>
                </c:pt>
              </c:numCache>
            </c:numRef>
          </c:val>
          <c:extLst>
            <c:ext xmlns:c16="http://schemas.microsoft.com/office/drawing/2014/chart" uri="{C3380CC4-5D6E-409C-BE32-E72D297353CC}">
              <c16:uniqueId val="{00000003-EEED-7F42-963A-A4A10363D3D3}"/>
            </c:ext>
          </c:extLst>
        </c:ser>
        <c:ser>
          <c:idx val="4"/>
          <c:order val="4"/>
          <c:tx>
            <c:strRef>
              <c:f>'Alderxkønsfordeling over tid KK'!$A$8</c:f>
              <c:strCache>
                <c:ptCount val="1"/>
                <c:pt idx="0">
                  <c:v>50 år og derover</c:v>
                </c:pt>
              </c:strCache>
            </c:strRef>
          </c:tx>
          <c:spPr>
            <a:solidFill>
              <a:srgbClr val="F68B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'Alderxkønsfordeling over tid KK'!$B$2:$I$3</c:f>
              <c:multiLvlStrCache>
                <c:ptCount val="8"/>
                <c:lvl>
                  <c:pt idx="0">
                    <c:v>Mænd</c:v>
                  </c:pt>
                  <c:pt idx="1">
                    <c:v>Kvinder</c:v>
                  </c:pt>
                  <c:pt idx="2">
                    <c:v>Mænd</c:v>
                  </c:pt>
                  <c:pt idx="3">
                    <c:v>Kvinder</c:v>
                  </c:pt>
                  <c:pt idx="4">
                    <c:v>Mænd</c:v>
                  </c:pt>
                  <c:pt idx="5">
                    <c:v>Kvinder</c:v>
                  </c:pt>
                  <c:pt idx="6">
                    <c:v>Mænd</c:v>
                  </c:pt>
                  <c:pt idx="7">
                    <c:v>Kvinder</c:v>
                  </c:pt>
                </c:lvl>
                <c:lvl>
                  <c:pt idx="0">
                    <c:v>2016</c:v>
                  </c:pt>
                  <c:pt idx="2">
                    <c:v>2017</c:v>
                  </c:pt>
                  <c:pt idx="4">
                    <c:v>2018</c:v>
                  </c:pt>
                  <c:pt idx="6">
                    <c:v>2019</c:v>
                  </c:pt>
                </c:lvl>
              </c:multiLvlStrCache>
            </c:multiLvlStrRef>
          </c:cat>
          <c:val>
            <c:numRef>
              <c:f>'Alderxkønsfordeling over tid KK'!$B$8:$I$8</c:f>
              <c:numCache>
                <c:formatCode>0%</c:formatCode>
                <c:ptCount val="8"/>
                <c:pt idx="0">
                  <c:v>0.18666864608076009</c:v>
                </c:pt>
                <c:pt idx="1">
                  <c:v>0.51849762470308791</c:v>
                </c:pt>
                <c:pt idx="2">
                  <c:v>0.19553894233715302</c:v>
                </c:pt>
                <c:pt idx="3">
                  <c:v>0.55211716404191435</c:v>
                </c:pt>
                <c:pt idx="4">
                  <c:v>0.20131637238149483</c:v>
                </c:pt>
                <c:pt idx="5">
                  <c:v>0.55363584583254222</c:v>
                </c:pt>
                <c:pt idx="6">
                  <c:v>0.19652934963030028</c:v>
                </c:pt>
                <c:pt idx="7">
                  <c:v>0.54923796589708762</c:v>
                </c:pt>
              </c:numCache>
            </c:numRef>
          </c:val>
          <c:extLst>
            <c:ext xmlns:c16="http://schemas.microsoft.com/office/drawing/2014/chart" uri="{C3380CC4-5D6E-409C-BE32-E72D297353CC}">
              <c16:uniqueId val="{00000004-EEED-7F42-963A-A4A10363D3D3}"/>
            </c:ext>
          </c:extLst>
        </c:ser>
        <c:dLbls>
          <c:dLblPos val="outEnd"/>
          <c:showLegendKey val="0"/>
          <c:showVal val="1"/>
          <c:showCatName val="0"/>
          <c:showSerName val="0"/>
          <c:showPercent val="0"/>
          <c:showBubbleSize val="0"/>
        </c:dLbls>
        <c:gapWidth val="75"/>
        <c:axId val="632448655"/>
        <c:axId val="678961167"/>
      </c:barChart>
      <c:catAx>
        <c:axId val="632448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678961167"/>
        <c:crosses val="autoZero"/>
        <c:auto val="1"/>
        <c:lblAlgn val="ctr"/>
        <c:lblOffset val="100"/>
        <c:noMultiLvlLbl val="0"/>
      </c:catAx>
      <c:valAx>
        <c:axId val="678961167"/>
        <c:scaling>
          <c:orientation val="minMax"/>
        </c:scaling>
        <c:delete val="1"/>
        <c:axPos val="l"/>
        <c:numFmt formatCode="0%" sourceLinked="1"/>
        <c:majorTickMark val="none"/>
        <c:minorTickMark val="none"/>
        <c:tickLblPos val="nextTo"/>
        <c:crossAx val="63244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da-DK" sz="1050" b="0" i="0" baseline="0" dirty="0">
                <a:effectLst/>
                <a:latin typeface="Verdana" panose="020B0604030504040204" pitchFamily="34" charset="0"/>
                <a:ea typeface="Verdana" panose="020B0604030504040204" pitchFamily="34" charset="0"/>
                <a:cs typeface="Verdana" panose="020B0604030504040204" pitchFamily="34" charset="0"/>
              </a:rPr>
              <a:t>Herkomst for kursister i alderen 0-29 år på lange højskolekurser, 2019. Og 18-25 årige i befolkningen</a:t>
            </a:r>
            <a:endParaRPr lang="da-DK" sz="1050" dirty="0">
              <a:effectLst/>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itle>
    <c:autoTitleDeleted val="0"/>
    <c:plotArea>
      <c:layout>
        <c:manualLayout>
          <c:layoutTarget val="inner"/>
          <c:xMode val="edge"/>
          <c:yMode val="edge"/>
          <c:x val="3.0555555555555555E-2"/>
          <c:y val="0.11561082224679307"/>
          <c:w val="0.93888888888888888"/>
          <c:h val="0.41552185176413126"/>
        </c:manualLayout>
      </c:layout>
      <c:barChart>
        <c:barDir val="col"/>
        <c:grouping val="percentStacked"/>
        <c:varyColors val="0"/>
        <c:ser>
          <c:idx val="0"/>
          <c:order val="0"/>
          <c:tx>
            <c:strRef>
              <c:f>HerkomstxLK!$C$41</c:f>
              <c:strCache>
                <c:ptCount val="1"/>
                <c:pt idx="0">
                  <c:v>Personer med dansk oprindelse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HerkomstxLK!$D$40:$F$40</c:f>
              <c:strCache>
                <c:ptCount val="3"/>
                <c:pt idx="0">
                  <c:v>Kursister på lange og mellemlange højskolekurser 0-29 år</c:v>
                </c:pt>
                <c:pt idx="1">
                  <c:v>Kursister på lange og mellemlange højskolekurser 0-29 år uden 'Uoplyst mv.'</c:v>
                </c:pt>
                <c:pt idx="2">
                  <c:v>Hele befolkningen 18-25 år</c:v>
                </c:pt>
              </c:strCache>
            </c:strRef>
          </c:cat>
          <c:val>
            <c:numRef>
              <c:f>HerkomstxLK!$D$41:$F$41</c:f>
              <c:numCache>
                <c:formatCode>0%</c:formatCode>
                <c:ptCount val="3"/>
                <c:pt idx="0">
                  <c:v>0.75640758491352367</c:v>
                </c:pt>
                <c:pt idx="1">
                  <c:v>0.9308885754583921</c:v>
                </c:pt>
                <c:pt idx="2">
                  <c:v>0.81624184943687017</c:v>
                </c:pt>
              </c:numCache>
            </c:numRef>
          </c:val>
          <c:extLst>
            <c:ext xmlns:c16="http://schemas.microsoft.com/office/drawing/2014/chart" uri="{C3380CC4-5D6E-409C-BE32-E72D297353CC}">
              <c16:uniqueId val="{00000000-CF3A-0C4C-84D7-906ABF38D850}"/>
            </c:ext>
          </c:extLst>
        </c:ser>
        <c:ser>
          <c:idx val="1"/>
          <c:order val="1"/>
          <c:tx>
            <c:strRef>
              <c:f>HerkomstxLK!$C$42</c:f>
              <c:strCache>
                <c:ptCount val="1"/>
                <c:pt idx="0">
                  <c:v>Indvandrere fra vestlige lande</c:v>
                </c:pt>
              </c:strCache>
            </c:strRef>
          </c:tx>
          <c:spPr>
            <a:solidFill>
              <a:schemeClr val="accent2"/>
            </a:solidFill>
            <a:ln>
              <a:noFill/>
            </a:ln>
            <a:effectLst/>
          </c:spPr>
          <c:invertIfNegative val="0"/>
          <c:dLbls>
            <c:dLbl>
              <c:idx val="0"/>
              <c:layout>
                <c:manualLayout>
                  <c:x val="0.1361111111111111"/>
                  <c:y val="6.68590252884172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3A-0C4C-84D7-906ABF38D850}"/>
                </c:ext>
              </c:extLst>
            </c:dLbl>
            <c:dLbl>
              <c:idx val="1"/>
              <c:layout>
                <c:manualLayout>
                  <c:x val="0.10277777777777777"/>
                  <c:y val="5.57158544070144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3A-0C4C-84D7-906ABF38D850}"/>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6="http://schemas.microsoft.com/office/drawing/2014/chart" uri="{C3380CC4-5D6E-409C-BE32-E72D297353CC}">
                  <c16:uniqueId val="{00000003-CF3A-0C4C-84D7-906ABF38D85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HerkomstxLK!$D$40:$F$40</c:f>
              <c:strCache>
                <c:ptCount val="3"/>
                <c:pt idx="0">
                  <c:v>Kursister på lange og mellemlange højskolekurser 0-29 år</c:v>
                </c:pt>
                <c:pt idx="1">
                  <c:v>Kursister på lange og mellemlange højskolekurser 0-29 år uden 'Uoplyst mv.'</c:v>
                </c:pt>
                <c:pt idx="2">
                  <c:v>Hele befolkningen 18-25 år</c:v>
                </c:pt>
              </c:strCache>
            </c:strRef>
          </c:cat>
          <c:val>
            <c:numRef>
              <c:f>HerkomstxLK!$D$42:$F$42</c:f>
              <c:numCache>
                <c:formatCode>0%</c:formatCode>
                <c:ptCount val="3"/>
                <c:pt idx="0">
                  <c:v>1.510731402375495E-2</c:v>
                </c:pt>
                <c:pt idx="1">
                  <c:v>1.8592127195794332E-2</c:v>
                </c:pt>
                <c:pt idx="2">
                  <c:v>6.5640075062142408E-2</c:v>
                </c:pt>
              </c:numCache>
            </c:numRef>
          </c:val>
          <c:extLst>
            <c:ext xmlns:c16="http://schemas.microsoft.com/office/drawing/2014/chart" uri="{C3380CC4-5D6E-409C-BE32-E72D297353CC}">
              <c16:uniqueId val="{00000004-CF3A-0C4C-84D7-906ABF38D850}"/>
            </c:ext>
          </c:extLst>
        </c:ser>
        <c:ser>
          <c:idx val="2"/>
          <c:order val="2"/>
          <c:tx>
            <c:strRef>
              <c:f>HerkomstxLK!$C$43</c:f>
              <c:strCache>
                <c:ptCount val="1"/>
                <c:pt idx="0">
                  <c:v>Indvandrere fra ikke-vestlige lande</c:v>
                </c:pt>
              </c:strCache>
            </c:strRef>
          </c:tx>
          <c:spPr>
            <a:solidFill>
              <a:schemeClr val="accent3"/>
            </a:solidFill>
            <a:ln>
              <a:noFill/>
            </a:ln>
            <a:effectLst/>
          </c:spPr>
          <c:invertIfNegative val="0"/>
          <c:dLbls>
            <c:dLbl>
              <c:idx val="0"/>
              <c:layout>
                <c:manualLayout>
                  <c:x val="0.15"/>
                  <c:y val="3.34295126442086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3A-0C4C-84D7-906ABF38D850}"/>
                </c:ext>
              </c:extLst>
            </c:dLbl>
            <c:dLbl>
              <c:idx val="1"/>
              <c:layout>
                <c:manualLayout>
                  <c:x val="2.7777777777777779E-3"/>
                  <c:y val="-5.5715854407014532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3A-0C4C-84D7-906ABF38D850}"/>
                </c:ext>
              </c:extLst>
            </c:dLbl>
            <c:dLbl>
              <c:idx val="2"/>
              <c:layout>
                <c:manualLayout>
                  <c:x val="-1.0185067526415994E-16"/>
                  <c:y val="2.7857927203506949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3A-0C4C-84D7-906ABF38D85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HerkomstxLK!$D$40:$F$40</c:f>
              <c:strCache>
                <c:ptCount val="3"/>
                <c:pt idx="0">
                  <c:v>Kursister på lange og mellemlange højskolekurser 0-29 år</c:v>
                </c:pt>
                <c:pt idx="1">
                  <c:v>Kursister på lange og mellemlange højskolekurser 0-29 år uden 'Uoplyst mv.'</c:v>
                </c:pt>
                <c:pt idx="2">
                  <c:v>Hele befolkningen 18-25 år</c:v>
                </c:pt>
              </c:strCache>
            </c:strRef>
          </c:cat>
          <c:val>
            <c:numRef>
              <c:f>HerkomstxLK!$D$43:$F$43</c:f>
              <c:numCache>
                <c:formatCode>0%</c:formatCode>
                <c:ptCount val="3"/>
                <c:pt idx="0">
                  <c:v>3.083975828297562E-2</c:v>
                </c:pt>
                <c:pt idx="1">
                  <c:v>3.7953583792793948E-2</c:v>
                </c:pt>
                <c:pt idx="2">
                  <c:v>5.337042774286304E-2</c:v>
                </c:pt>
              </c:numCache>
            </c:numRef>
          </c:val>
          <c:extLst>
            <c:ext xmlns:c16="http://schemas.microsoft.com/office/drawing/2014/chart" uri="{C3380CC4-5D6E-409C-BE32-E72D297353CC}">
              <c16:uniqueId val="{00000008-CF3A-0C4C-84D7-906ABF38D850}"/>
            </c:ext>
          </c:extLst>
        </c:ser>
        <c:ser>
          <c:idx val="3"/>
          <c:order val="3"/>
          <c:tx>
            <c:strRef>
              <c:f>HerkomstxLK!$C$44</c:f>
              <c:strCache>
                <c:ptCount val="1"/>
                <c:pt idx="0">
                  <c:v>Efterkommere fra vestlige lande</c:v>
                </c:pt>
              </c:strCache>
            </c:strRef>
          </c:tx>
          <c:spPr>
            <a:solidFill>
              <a:schemeClr val="accent4"/>
            </a:solidFill>
            <a:ln>
              <a:noFill/>
            </a:ln>
            <a:effectLst/>
          </c:spPr>
          <c:invertIfNegative val="0"/>
          <c:dLbls>
            <c:dLbl>
              <c:idx val="0"/>
              <c:layout>
                <c:manualLayout>
                  <c:x val="0.15"/>
                  <c:y val="5.5715854407014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3A-0C4C-84D7-906ABF38D850}"/>
                </c:ext>
              </c:extLst>
            </c:dLbl>
            <c:dLbl>
              <c:idx val="1"/>
              <c:layout>
                <c:manualLayout>
                  <c:x val="0.16944444444444445"/>
                  <c:y val="3.62153053645593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3A-0C4C-84D7-906ABF38D850}"/>
                </c:ext>
              </c:extLst>
            </c:dLbl>
            <c:dLbl>
              <c:idx val="2"/>
              <c:layout>
                <c:manualLayout>
                  <c:x val="0.11388888888888889"/>
                  <c:y val="2.785792720350694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3A-0C4C-84D7-906ABF38D85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HerkomstxLK!$D$40:$F$40</c:f>
              <c:strCache>
                <c:ptCount val="3"/>
                <c:pt idx="0">
                  <c:v>Kursister på lange og mellemlange højskolekurser 0-29 år</c:v>
                </c:pt>
                <c:pt idx="1">
                  <c:v>Kursister på lange og mellemlange højskolekurser 0-29 år uden 'Uoplyst mv.'</c:v>
                </c:pt>
                <c:pt idx="2">
                  <c:v>Hele befolkningen 18-25 år</c:v>
                </c:pt>
              </c:strCache>
            </c:strRef>
          </c:cat>
          <c:val>
            <c:numRef>
              <c:f>HerkomstxLK!$D$44:$F$44</c:f>
              <c:numCache>
                <c:formatCode>0%</c:formatCode>
                <c:ptCount val="3"/>
                <c:pt idx="0">
                  <c:v>2.6047093144405085E-3</c:v>
                </c:pt>
                <c:pt idx="1">
                  <c:v>3.2055391716886779E-3</c:v>
                </c:pt>
                <c:pt idx="2">
                  <c:v>4.6029599111830147E-3</c:v>
                </c:pt>
              </c:numCache>
            </c:numRef>
          </c:val>
          <c:extLst>
            <c:ext xmlns:c16="http://schemas.microsoft.com/office/drawing/2014/chart" uri="{C3380CC4-5D6E-409C-BE32-E72D297353CC}">
              <c16:uniqueId val="{0000000C-CF3A-0C4C-84D7-906ABF38D850}"/>
            </c:ext>
          </c:extLst>
        </c:ser>
        <c:ser>
          <c:idx val="4"/>
          <c:order val="4"/>
          <c:tx>
            <c:strRef>
              <c:f>HerkomstxLK!$C$45</c:f>
              <c:strCache>
                <c:ptCount val="1"/>
                <c:pt idx="0">
                  <c:v>Efterkommere fra ikke-vestlige lande</c:v>
                </c:pt>
              </c:strCache>
            </c:strRef>
          </c:tx>
          <c:spPr>
            <a:solidFill>
              <a:schemeClr val="accent5"/>
            </a:solidFill>
            <a:ln>
              <a:noFill/>
            </a:ln>
            <a:effectLst/>
          </c:spPr>
          <c:invertIfNegative val="0"/>
          <c:dLbls>
            <c:dLbl>
              <c:idx val="0"/>
              <c:layout>
                <c:manualLayout>
                  <c:x val="0.14166666666666666"/>
                  <c:y val="-3.90010980849100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F3A-0C4C-84D7-906ABF38D850}"/>
                </c:ext>
              </c:extLst>
            </c:dLbl>
            <c:dLbl>
              <c:idx val="1"/>
              <c:layout>
                <c:manualLayout>
                  <c:x val="0.1083333333333333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3A-0C4C-84D7-906ABF38D850}"/>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6="http://schemas.microsoft.com/office/drawing/2014/chart" uri="{C3380CC4-5D6E-409C-BE32-E72D297353CC}">
                  <c16:uniqueId val="{0000000F-CF3A-0C4C-84D7-906ABF38D85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HerkomstxLK!$D$40:$F$40</c:f>
              <c:strCache>
                <c:ptCount val="3"/>
                <c:pt idx="0">
                  <c:v>Kursister på lange og mellemlange højskolekurser 0-29 år</c:v>
                </c:pt>
                <c:pt idx="1">
                  <c:v>Kursister på lange og mellemlange højskolekurser 0-29 år uden 'Uoplyst mv.'</c:v>
                </c:pt>
                <c:pt idx="2">
                  <c:v>Hele befolkningen 18-25 år</c:v>
                </c:pt>
              </c:strCache>
            </c:strRef>
          </c:cat>
          <c:val>
            <c:numRef>
              <c:f>HerkomstxLK!$D$45:$F$45</c:f>
              <c:numCache>
                <c:formatCode>0%</c:formatCode>
                <c:ptCount val="3"/>
                <c:pt idx="0">
                  <c:v>7.6057511981662846E-3</c:v>
                </c:pt>
                <c:pt idx="1">
                  <c:v>9.3601743813309397E-3</c:v>
                </c:pt>
                <c:pt idx="2">
                  <c:v>6.0144687846941346E-2</c:v>
                </c:pt>
              </c:numCache>
            </c:numRef>
          </c:val>
          <c:extLst>
            <c:ext xmlns:c16="http://schemas.microsoft.com/office/drawing/2014/chart" uri="{C3380CC4-5D6E-409C-BE32-E72D297353CC}">
              <c16:uniqueId val="{00000010-CF3A-0C4C-84D7-906ABF38D850}"/>
            </c:ext>
          </c:extLst>
        </c:ser>
        <c:ser>
          <c:idx val="5"/>
          <c:order val="5"/>
          <c:tx>
            <c:strRef>
              <c:f>HerkomstxLK!$C$46</c:f>
              <c:strCache>
                <c:ptCount val="1"/>
                <c:pt idx="0">
                  <c:v>Uoplyst mv. </c:v>
                </c:pt>
              </c:strCache>
            </c:strRef>
          </c:tx>
          <c:spPr>
            <a:solidFill>
              <a:schemeClr val="accent6"/>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1-CF3A-0C4C-84D7-906ABF38D850}"/>
                </c:ext>
              </c:extLst>
            </c:dLbl>
            <c:dLbl>
              <c:idx val="2"/>
              <c:delete val="1"/>
              <c:extLst>
                <c:ext xmlns:c15="http://schemas.microsoft.com/office/drawing/2012/chart" uri="{CE6537A1-D6FC-4f65-9D91-7224C49458BB}"/>
                <c:ext xmlns:c16="http://schemas.microsoft.com/office/drawing/2014/chart" uri="{C3380CC4-5D6E-409C-BE32-E72D297353CC}">
                  <c16:uniqueId val="{00000012-CF3A-0C4C-84D7-906ABF38D85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HerkomstxLK!$D$40:$F$40</c:f>
              <c:strCache>
                <c:ptCount val="3"/>
                <c:pt idx="0">
                  <c:v>Kursister på lange og mellemlange højskolekurser 0-29 år</c:v>
                </c:pt>
                <c:pt idx="1">
                  <c:v>Kursister på lange og mellemlange højskolekurser 0-29 år uden 'Uoplyst mv.'</c:v>
                </c:pt>
                <c:pt idx="2">
                  <c:v>Hele befolkningen 18-25 år</c:v>
                </c:pt>
              </c:strCache>
            </c:strRef>
          </c:cat>
          <c:val>
            <c:numRef>
              <c:f>HerkomstxLK!$D$46:$F$46</c:f>
              <c:numCache>
                <c:formatCode>0%</c:formatCode>
                <c:ptCount val="3"/>
                <c:pt idx="0">
                  <c:v>0.18743488226713897</c:v>
                </c:pt>
                <c:pt idx="1">
                  <c:v>0</c:v>
                </c:pt>
                <c:pt idx="2">
                  <c:v>0</c:v>
                </c:pt>
              </c:numCache>
            </c:numRef>
          </c:val>
          <c:extLst>
            <c:ext xmlns:c16="http://schemas.microsoft.com/office/drawing/2014/chart" uri="{C3380CC4-5D6E-409C-BE32-E72D297353CC}">
              <c16:uniqueId val="{00000013-CF3A-0C4C-84D7-906ABF38D850}"/>
            </c:ext>
          </c:extLst>
        </c:ser>
        <c:dLbls>
          <c:dLblPos val="ctr"/>
          <c:showLegendKey val="0"/>
          <c:showVal val="1"/>
          <c:showCatName val="0"/>
          <c:showSerName val="0"/>
          <c:showPercent val="0"/>
          <c:showBubbleSize val="0"/>
        </c:dLbls>
        <c:gapWidth val="150"/>
        <c:overlap val="100"/>
        <c:axId val="631956527"/>
        <c:axId val="650370527"/>
      </c:barChart>
      <c:catAx>
        <c:axId val="63195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650370527"/>
        <c:crosses val="autoZero"/>
        <c:auto val="1"/>
        <c:lblAlgn val="ctr"/>
        <c:lblOffset val="100"/>
        <c:noMultiLvlLbl val="0"/>
      </c:catAx>
      <c:valAx>
        <c:axId val="650370527"/>
        <c:scaling>
          <c:orientation val="minMax"/>
        </c:scaling>
        <c:delete val="1"/>
        <c:axPos val="l"/>
        <c:numFmt formatCode="0%" sourceLinked="1"/>
        <c:majorTickMark val="none"/>
        <c:minorTickMark val="none"/>
        <c:tickLblPos val="nextTo"/>
        <c:crossAx val="631956527"/>
        <c:crosses val="autoZero"/>
        <c:crossBetween val="between"/>
      </c:valAx>
    </c:plotArea>
    <c:legend>
      <c:legendPos val="b"/>
      <c:layout>
        <c:manualLayout>
          <c:xMode val="edge"/>
          <c:yMode val="edge"/>
          <c:x val="0"/>
          <c:y val="0.72370357734971047"/>
          <c:w val="0.99982305336832922"/>
          <c:h val="0.2575942136052434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showDLblsOverMax val="0"/>
    <c:extLst/>
  </c:chart>
  <c:txPr>
    <a:bodyPr/>
    <a:lstStyle/>
    <a:p>
      <a:pPr>
        <a:defRPr/>
      </a:pPr>
      <a:endParaRPr lang="da-DK"/>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da-DK" sz="1100" b="0" i="0" baseline="0" dirty="0">
                <a:effectLst/>
                <a:latin typeface="Verdana" panose="020B0604030504040204" pitchFamily="34" charset="0"/>
                <a:ea typeface="Verdana" panose="020B0604030504040204" pitchFamily="34" charset="0"/>
                <a:cs typeface="Verdana" panose="020B0604030504040204" pitchFamily="34" charset="0"/>
              </a:rPr>
              <a:t>Herkomst for kursister i alderen 0-29 år på lange højskolekurser over tid, 2016-2019</a:t>
            </a:r>
            <a:endParaRPr lang="da-DK" sz="1100"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da-DK"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da-DK"/>
        </a:p>
      </c:txPr>
    </c:title>
    <c:autoTitleDeleted val="0"/>
    <c:plotArea>
      <c:layout/>
      <c:barChart>
        <c:barDir val="col"/>
        <c:grouping val="clustered"/>
        <c:varyColors val="0"/>
        <c:ser>
          <c:idx val="0"/>
          <c:order val="0"/>
          <c:tx>
            <c:strRef>
              <c:f>'HerkomstxLK over tid'!$B$3</c:f>
              <c:strCache>
                <c:ptCount val="1"/>
                <c:pt idx="0">
                  <c:v>Personer med dansk oprindelse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'HerkomstxLK over tid'!$C$2:$F$2</c:f>
              <c:numCache>
                <c:formatCode>General</c:formatCode>
                <c:ptCount val="4"/>
                <c:pt idx="0">
                  <c:v>2016</c:v>
                </c:pt>
                <c:pt idx="1">
                  <c:v>2017</c:v>
                </c:pt>
                <c:pt idx="2">
                  <c:v>2018</c:v>
                </c:pt>
                <c:pt idx="3">
                  <c:v>2019</c:v>
                </c:pt>
              </c:numCache>
            </c:numRef>
          </c:cat>
          <c:val>
            <c:numRef>
              <c:f>'HerkomstxLK over tid'!$C$3:$F$3</c:f>
              <c:numCache>
                <c:formatCode>0%</c:formatCode>
                <c:ptCount val="4"/>
                <c:pt idx="0">
                  <c:v>0.88459437312209777</c:v>
                </c:pt>
                <c:pt idx="1">
                  <c:v>0.88893322692205379</c:v>
                </c:pt>
                <c:pt idx="2">
                  <c:v>0.92037503498460682</c:v>
                </c:pt>
                <c:pt idx="3">
                  <c:v>0.9308885754583921</c:v>
                </c:pt>
              </c:numCache>
            </c:numRef>
          </c:val>
          <c:extLst>
            <c:ext xmlns:c16="http://schemas.microsoft.com/office/drawing/2014/chart" uri="{C3380CC4-5D6E-409C-BE32-E72D297353CC}">
              <c16:uniqueId val="{00000000-5A0E-3441-AFF2-1655A462B10F}"/>
            </c:ext>
          </c:extLst>
        </c:ser>
        <c:ser>
          <c:idx val="1"/>
          <c:order val="1"/>
          <c:tx>
            <c:strRef>
              <c:f>'HerkomstxLK over tid'!$B$4</c:f>
              <c:strCache>
                <c:ptCount val="1"/>
                <c:pt idx="0">
                  <c:v>Indvandrere fra vestlige lande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'HerkomstxLK over tid'!$C$2:$F$2</c:f>
              <c:numCache>
                <c:formatCode>General</c:formatCode>
                <c:ptCount val="4"/>
                <c:pt idx="0">
                  <c:v>2016</c:v>
                </c:pt>
                <c:pt idx="1">
                  <c:v>2017</c:v>
                </c:pt>
                <c:pt idx="2">
                  <c:v>2018</c:v>
                </c:pt>
                <c:pt idx="3">
                  <c:v>2019</c:v>
                </c:pt>
              </c:numCache>
            </c:numRef>
          </c:cat>
          <c:val>
            <c:numRef>
              <c:f>'HerkomstxLK over tid'!$C$4:$F$4</c:f>
              <c:numCache>
                <c:formatCode>0%</c:formatCode>
                <c:ptCount val="4"/>
                <c:pt idx="0">
                  <c:v>1.3930620049166894E-2</c:v>
                </c:pt>
                <c:pt idx="1">
                  <c:v>2.0085129023676509E-2</c:v>
                </c:pt>
                <c:pt idx="2">
                  <c:v>1.5673103834312901E-2</c:v>
                </c:pt>
                <c:pt idx="3">
                  <c:v>1.8592127195794332E-2</c:v>
                </c:pt>
              </c:numCache>
            </c:numRef>
          </c:val>
          <c:extLst>
            <c:ext xmlns:c16="http://schemas.microsoft.com/office/drawing/2014/chart" uri="{C3380CC4-5D6E-409C-BE32-E72D297353CC}">
              <c16:uniqueId val="{00000001-5A0E-3441-AFF2-1655A462B10F}"/>
            </c:ext>
          </c:extLst>
        </c:ser>
        <c:ser>
          <c:idx val="2"/>
          <c:order val="2"/>
          <c:tx>
            <c:strRef>
              <c:f>'HerkomstxLK over tid'!$B$5</c:f>
              <c:strCache>
                <c:ptCount val="1"/>
                <c:pt idx="0">
                  <c:v>Indvandrere fra ikke-vestlige lande</c:v>
                </c:pt>
              </c:strCache>
            </c:strRef>
          </c:tx>
          <c:spPr>
            <a:solidFill>
              <a:schemeClr val="accent3"/>
            </a:solidFill>
            <a:ln>
              <a:noFill/>
            </a:ln>
            <a:effectLst/>
          </c:spPr>
          <c:invertIfNegative val="0"/>
          <c:dLbls>
            <c:dLbl>
              <c:idx val="0"/>
              <c:layout>
                <c:manualLayout>
                  <c:x val="-1.4820305545688319E-3"/>
                  <c:y val="4.86803732866725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0E-3441-AFF2-1655A462B10F}"/>
                </c:ext>
              </c:extLst>
            </c:dLbl>
            <c:dLbl>
              <c:idx val="1"/>
              <c:layout>
                <c:manualLayout>
                  <c:x val="-1.4820305545688861E-3"/>
                  <c:y val="1.89085739282589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0E-3441-AFF2-1655A462B10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'HerkomstxLK over tid'!$C$2:$F$2</c:f>
              <c:numCache>
                <c:formatCode>General</c:formatCode>
                <c:ptCount val="4"/>
                <c:pt idx="0">
                  <c:v>2016</c:v>
                </c:pt>
                <c:pt idx="1">
                  <c:v>2017</c:v>
                </c:pt>
                <c:pt idx="2">
                  <c:v>2018</c:v>
                </c:pt>
                <c:pt idx="3">
                  <c:v>2019</c:v>
                </c:pt>
              </c:numCache>
            </c:numRef>
          </c:cat>
          <c:val>
            <c:numRef>
              <c:f>'HerkomstxLK over tid'!$C$5:$F$5</c:f>
              <c:numCache>
                <c:formatCode>0%</c:formatCode>
                <c:ptCount val="4"/>
                <c:pt idx="0">
                  <c:v>8.8910133843212238E-2</c:v>
                </c:pt>
                <c:pt idx="1">
                  <c:v>7.9409417398244211E-2</c:v>
                </c:pt>
                <c:pt idx="2">
                  <c:v>4.687937307584663E-2</c:v>
                </c:pt>
                <c:pt idx="3">
                  <c:v>3.7953583792793948E-2</c:v>
                </c:pt>
              </c:numCache>
            </c:numRef>
          </c:val>
          <c:extLst>
            <c:ext xmlns:c16="http://schemas.microsoft.com/office/drawing/2014/chart" uri="{C3380CC4-5D6E-409C-BE32-E72D297353CC}">
              <c16:uniqueId val="{00000002-5A0E-3441-AFF2-1655A462B10F}"/>
            </c:ext>
          </c:extLst>
        </c:ser>
        <c:ser>
          <c:idx val="3"/>
          <c:order val="3"/>
          <c:tx>
            <c:strRef>
              <c:f>'HerkomstxLK over tid'!$B$6</c:f>
              <c:strCache>
                <c:ptCount val="1"/>
                <c:pt idx="0">
                  <c:v>Efterkommere fra vestlige lande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'HerkomstxLK over tid'!$C$2:$F$2</c:f>
              <c:numCache>
                <c:formatCode>General</c:formatCode>
                <c:ptCount val="4"/>
                <c:pt idx="0">
                  <c:v>2016</c:v>
                </c:pt>
                <c:pt idx="1">
                  <c:v>2017</c:v>
                </c:pt>
                <c:pt idx="2">
                  <c:v>2018</c:v>
                </c:pt>
                <c:pt idx="3">
                  <c:v>2019</c:v>
                </c:pt>
              </c:numCache>
            </c:numRef>
          </c:cat>
          <c:val>
            <c:numRef>
              <c:f>'HerkomstxLK over tid'!$C$6:$F$6</c:f>
              <c:numCache>
                <c:formatCode>0.0%</c:formatCode>
                <c:ptCount val="4"/>
                <c:pt idx="0">
                  <c:v>3.2777929527451517E-3</c:v>
                </c:pt>
                <c:pt idx="1">
                  <c:v>3.9904229848363925E-3</c:v>
                </c:pt>
                <c:pt idx="2">
                  <c:v>4.7579065211307021E-3</c:v>
                </c:pt>
                <c:pt idx="3">
                  <c:v>3.2055391716886779E-3</c:v>
                </c:pt>
              </c:numCache>
            </c:numRef>
          </c:val>
          <c:extLst>
            <c:ext xmlns:c16="http://schemas.microsoft.com/office/drawing/2014/chart" uri="{C3380CC4-5D6E-409C-BE32-E72D297353CC}">
              <c16:uniqueId val="{00000003-5A0E-3441-AFF2-1655A462B10F}"/>
            </c:ext>
          </c:extLst>
        </c:ser>
        <c:ser>
          <c:idx val="4"/>
          <c:order val="4"/>
          <c:tx>
            <c:strRef>
              <c:f>'HerkomstxLK over tid'!$B$7</c:f>
              <c:strCache>
                <c:ptCount val="1"/>
                <c:pt idx="0">
                  <c:v>Efterkommere fra ikke-vestlige lande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'HerkomstxLK over tid'!$C$2:$F$2</c:f>
              <c:numCache>
                <c:formatCode>General</c:formatCode>
                <c:ptCount val="4"/>
                <c:pt idx="0">
                  <c:v>2016</c:v>
                </c:pt>
                <c:pt idx="1">
                  <c:v>2017</c:v>
                </c:pt>
                <c:pt idx="2">
                  <c:v>2018</c:v>
                </c:pt>
                <c:pt idx="3">
                  <c:v>2019</c:v>
                </c:pt>
              </c:numCache>
            </c:numRef>
          </c:cat>
          <c:val>
            <c:numRef>
              <c:f>'HerkomstxLK over tid'!$C$7:$F$7</c:f>
              <c:numCache>
                <c:formatCode>0%</c:formatCode>
                <c:ptCount val="4"/>
                <c:pt idx="0">
                  <c:v>9.2870800327779293E-3</c:v>
                </c:pt>
                <c:pt idx="1">
                  <c:v>7.5818036711891457E-3</c:v>
                </c:pt>
                <c:pt idx="2">
                  <c:v>1.2314581584102995E-2</c:v>
                </c:pt>
                <c:pt idx="3">
                  <c:v>9.3601743813309397E-3</c:v>
                </c:pt>
              </c:numCache>
            </c:numRef>
          </c:val>
          <c:extLst>
            <c:ext xmlns:c16="http://schemas.microsoft.com/office/drawing/2014/chart" uri="{C3380CC4-5D6E-409C-BE32-E72D297353CC}">
              <c16:uniqueId val="{00000004-5A0E-3441-AFF2-1655A462B10F}"/>
            </c:ext>
          </c:extLst>
        </c:ser>
        <c:dLbls>
          <c:dLblPos val="ctr"/>
          <c:showLegendKey val="0"/>
          <c:showVal val="1"/>
          <c:showCatName val="0"/>
          <c:showSerName val="0"/>
          <c:showPercent val="0"/>
          <c:showBubbleSize val="0"/>
        </c:dLbls>
        <c:gapWidth val="142"/>
        <c:overlap val="-2"/>
        <c:axId val="671526719"/>
        <c:axId val="671684655"/>
      </c:barChart>
      <c:catAx>
        <c:axId val="671526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671684655"/>
        <c:crosses val="autoZero"/>
        <c:auto val="1"/>
        <c:lblAlgn val="ctr"/>
        <c:lblOffset val="100"/>
        <c:noMultiLvlLbl val="0"/>
      </c:catAx>
      <c:valAx>
        <c:axId val="671684655"/>
        <c:scaling>
          <c:orientation val="minMax"/>
        </c:scaling>
        <c:delete val="1"/>
        <c:axPos val="l"/>
        <c:numFmt formatCode="0%" sourceLinked="1"/>
        <c:majorTickMark val="none"/>
        <c:minorTickMark val="none"/>
        <c:tickLblPos val="nextTo"/>
        <c:crossAx val="671526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100" dirty="0">
                <a:latin typeface="Verdana" panose="020B0604030504040204" pitchFamily="34" charset="0"/>
                <a:ea typeface="Verdana" panose="020B0604030504040204" pitchFamily="34" charset="0"/>
                <a:cs typeface="Verdana" panose="020B0604030504040204" pitchFamily="34" charset="0"/>
              </a:rPr>
              <a:t>Herkomst på korte højskolekurser,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3.0555555555555555E-2"/>
          <c:y val="0.10481418097642742"/>
          <c:w val="0.93888888888888888"/>
          <c:h val="0.50725210093196005"/>
        </c:manualLayout>
      </c:layout>
      <c:barChart>
        <c:barDir val="col"/>
        <c:grouping val="percentStacked"/>
        <c:varyColors val="0"/>
        <c:ser>
          <c:idx val="0"/>
          <c:order val="0"/>
          <c:tx>
            <c:strRef>
              <c:f>Herkomstxkortkursus!$B$18</c:f>
              <c:strCache>
                <c:ptCount val="1"/>
                <c:pt idx="0">
                  <c:v>Personer med dansk oprindelse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Herkomstxkortkursus!$C$17:$E$17</c:f>
              <c:strCache>
                <c:ptCount val="3"/>
                <c:pt idx="0">
                  <c:v>Kursister på korte højskolekurser</c:v>
                </c:pt>
                <c:pt idx="1">
                  <c:v>Kursister på korte højskolekurser uden 'Uoplyst mv.'</c:v>
                </c:pt>
                <c:pt idx="2">
                  <c:v>Hele befolkningen</c:v>
                </c:pt>
              </c:strCache>
            </c:strRef>
          </c:cat>
          <c:val>
            <c:numRef>
              <c:f>Herkomstxkortkursus!$C$18:$E$18</c:f>
              <c:numCache>
                <c:formatCode>0%</c:formatCode>
                <c:ptCount val="3"/>
                <c:pt idx="0">
                  <c:v>0.9285441345051586</c:v>
                </c:pt>
                <c:pt idx="1">
                  <c:v>0.97280817910263917</c:v>
                </c:pt>
                <c:pt idx="2">
                  <c:v>0.86213803801969591</c:v>
                </c:pt>
              </c:numCache>
            </c:numRef>
          </c:val>
          <c:extLst>
            <c:ext xmlns:c16="http://schemas.microsoft.com/office/drawing/2014/chart" uri="{C3380CC4-5D6E-409C-BE32-E72D297353CC}">
              <c16:uniqueId val="{00000000-CFAF-6644-9434-ED2186352D9F}"/>
            </c:ext>
          </c:extLst>
        </c:ser>
        <c:ser>
          <c:idx val="1"/>
          <c:order val="1"/>
          <c:tx>
            <c:strRef>
              <c:f>Herkomstxkortkursus!$B$19</c:f>
              <c:strCache>
                <c:ptCount val="1"/>
                <c:pt idx="0">
                  <c:v>Indvandrere fra vestlige lande</c:v>
                </c:pt>
              </c:strCache>
            </c:strRef>
          </c:tx>
          <c:spPr>
            <a:solidFill>
              <a:srgbClr val="F68B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Herkomstxkortkursus!$C$17:$E$17</c:f>
              <c:strCache>
                <c:ptCount val="3"/>
                <c:pt idx="0">
                  <c:v>Kursister på korte højskolekurser</c:v>
                </c:pt>
                <c:pt idx="1">
                  <c:v>Kursister på korte højskolekurser uden 'Uoplyst mv.'</c:v>
                </c:pt>
                <c:pt idx="2">
                  <c:v>Hele befolkningen</c:v>
                </c:pt>
              </c:strCache>
            </c:strRef>
          </c:cat>
          <c:val>
            <c:numRef>
              <c:f>Herkomstxkortkursus!$C$19:$E$19</c:f>
              <c:numCache>
                <c:formatCode>0%</c:formatCode>
                <c:ptCount val="3"/>
                <c:pt idx="0">
                  <c:v>1.825343170394756E-2</c:v>
                </c:pt>
                <c:pt idx="1">
                  <c:v>1.9123579589197179E-2</c:v>
                </c:pt>
                <c:pt idx="2">
                  <c:v>4.4557219789420358E-2</c:v>
                </c:pt>
              </c:numCache>
            </c:numRef>
          </c:val>
          <c:extLst>
            <c:ext xmlns:c16="http://schemas.microsoft.com/office/drawing/2014/chart" uri="{C3380CC4-5D6E-409C-BE32-E72D297353CC}">
              <c16:uniqueId val="{00000001-CFAF-6644-9434-ED2186352D9F}"/>
            </c:ext>
          </c:extLst>
        </c:ser>
        <c:ser>
          <c:idx val="2"/>
          <c:order val="2"/>
          <c:tx>
            <c:strRef>
              <c:f>Herkomstxkortkursus!$B$20</c:f>
              <c:strCache>
                <c:ptCount val="1"/>
                <c:pt idx="0">
                  <c:v>Indvandrere fra ikke-vestlige lande</c:v>
                </c:pt>
              </c:strCache>
            </c:strRef>
          </c:tx>
          <c:spPr>
            <a:solidFill>
              <a:schemeClr val="accent3"/>
            </a:solidFill>
            <a:ln>
              <a:noFill/>
            </a:ln>
            <a:effectLst/>
          </c:spPr>
          <c:invertIfNegative val="0"/>
          <c:dLbls>
            <c:dLbl>
              <c:idx val="0"/>
              <c:layout>
                <c:manualLayout>
                  <c:x val="0.11388888888888889"/>
                  <c:y val="4.86664830142052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AF-6644-9434-ED2186352D9F}"/>
                </c:ext>
              </c:extLst>
            </c:dLbl>
            <c:dLbl>
              <c:idx val="1"/>
              <c:layout>
                <c:manualLayout>
                  <c:x val="0.13055555555555545"/>
                  <c:y val="3.78517090110485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FAF-6644-9434-ED2186352D9F}"/>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6="http://schemas.microsoft.com/office/drawing/2014/chart" uri="{C3380CC4-5D6E-409C-BE32-E72D297353CC}">
                  <c16:uniqueId val="{00000007-CFAF-6644-9434-ED2186352D9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Herkomstxkortkursus!$C$17:$E$17</c:f>
              <c:strCache>
                <c:ptCount val="3"/>
                <c:pt idx="0">
                  <c:v>Kursister på korte højskolekurser</c:v>
                </c:pt>
                <c:pt idx="1">
                  <c:v>Kursister på korte højskolekurser uden 'Uoplyst mv.'</c:v>
                </c:pt>
                <c:pt idx="2">
                  <c:v>Hele befolkningen</c:v>
                </c:pt>
              </c:strCache>
            </c:strRef>
          </c:cat>
          <c:val>
            <c:numRef>
              <c:f>Herkomstxkortkursus!$C$20:$E$20</c:f>
              <c:numCache>
                <c:formatCode>0.0%</c:formatCode>
                <c:ptCount val="3"/>
                <c:pt idx="0">
                  <c:v>3.9093501072866759E-3</c:v>
                </c:pt>
                <c:pt idx="1">
                  <c:v>4.0957102823884458E-3</c:v>
                </c:pt>
                <c:pt idx="2" formatCode="0%">
                  <c:v>6.086979476442618E-2</c:v>
                </c:pt>
              </c:numCache>
            </c:numRef>
          </c:val>
          <c:extLst>
            <c:ext xmlns:c16="http://schemas.microsoft.com/office/drawing/2014/chart" uri="{C3380CC4-5D6E-409C-BE32-E72D297353CC}">
              <c16:uniqueId val="{00000002-CFAF-6644-9434-ED2186352D9F}"/>
            </c:ext>
          </c:extLst>
        </c:ser>
        <c:ser>
          <c:idx val="3"/>
          <c:order val="3"/>
          <c:tx>
            <c:strRef>
              <c:f>Herkomstxkortkursus!$B$21</c:f>
              <c:strCache>
                <c:ptCount val="1"/>
                <c:pt idx="0">
                  <c:v>Efterkommere fra vestlige lande</c:v>
                </c:pt>
              </c:strCache>
            </c:strRef>
          </c:tx>
          <c:spPr>
            <a:solidFill>
              <a:schemeClr val="accent4"/>
            </a:solidFill>
            <a:ln>
              <a:noFill/>
            </a:ln>
            <a:effectLst/>
          </c:spPr>
          <c:invertIfNegative val="0"/>
          <c:dLbls>
            <c:dLbl>
              <c:idx val="0"/>
              <c:layout>
                <c:manualLayout>
                  <c:x val="0.147222222222222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AF-6644-9434-ED2186352D9F}"/>
                </c:ext>
              </c:extLst>
            </c:dLbl>
            <c:dLbl>
              <c:idx val="1"/>
              <c:layout>
                <c:manualLayout>
                  <c:x val="0.12222222222222212"/>
                  <c:y val="-1.239178539432143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FAF-6644-9434-ED2186352D9F}"/>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6="http://schemas.microsoft.com/office/drawing/2014/chart" uri="{C3380CC4-5D6E-409C-BE32-E72D297353CC}">
                  <c16:uniqueId val="{00000008-CFAF-6644-9434-ED2186352D9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Herkomstxkortkursus!$C$17:$E$17</c:f>
              <c:strCache>
                <c:ptCount val="3"/>
                <c:pt idx="0">
                  <c:v>Kursister på korte højskolekurser</c:v>
                </c:pt>
                <c:pt idx="1">
                  <c:v>Kursister på korte højskolekurser uden 'Uoplyst mv.'</c:v>
                </c:pt>
                <c:pt idx="2">
                  <c:v>Hele befolkningen</c:v>
                </c:pt>
              </c:strCache>
            </c:strRef>
          </c:cat>
          <c:val>
            <c:numRef>
              <c:f>Herkomstxkortkursus!$C$21:$E$21</c:f>
              <c:numCache>
                <c:formatCode>0.0%</c:formatCode>
                <c:ptCount val="3"/>
                <c:pt idx="0">
                  <c:v>2.4984568354839659E-3</c:v>
                </c:pt>
                <c:pt idx="1">
                  <c:v>2.6175592030302096E-3</c:v>
                </c:pt>
                <c:pt idx="2" formatCode="0%">
                  <c:v>5.4383132028497016E-3</c:v>
                </c:pt>
              </c:numCache>
            </c:numRef>
          </c:val>
          <c:extLst>
            <c:ext xmlns:c16="http://schemas.microsoft.com/office/drawing/2014/chart" uri="{C3380CC4-5D6E-409C-BE32-E72D297353CC}">
              <c16:uniqueId val="{00000003-CFAF-6644-9434-ED2186352D9F}"/>
            </c:ext>
          </c:extLst>
        </c:ser>
        <c:ser>
          <c:idx val="4"/>
          <c:order val="4"/>
          <c:tx>
            <c:strRef>
              <c:f>Herkomstxkortkursus!$B$22</c:f>
              <c:strCache>
                <c:ptCount val="1"/>
                <c:pt idx="0">
                  <c:v>Efterkommere fra ikke-vestlige lande</c:v>
                </c:pt>
              </c:strCache>
            </c:strRef>
          </c:tx>
          <c:spPr>
            <a:solidFill>
              <a:schemeClr val="accent5"/>
            </a:solidFill>
            <a:ln>
              <a:noFill/>
            </a:ln>
            <a:effectLst/>
          </c:spPr>
          <c:invertIfNegative val="0"/>
          <c:dLbls>
            <c:dLbl>
              <c:idx val="0"/>
              <c:layout>
                <c:manualLayout>
                  <c:x val="0.1111111111111111"/>
                  <c:y val="-3.51480155102593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AF-6644-9434-ED2186352D9F}"/>
                </c:ext>
              </c:extLst>
            </c:dLbl>
            <c:dLbl>
              <c:idx val="1"/>
              <c:layout>
                <c:manualLayout>
                  <c:x val="2.7777777777777267E-3"/>
                  <c:y val="-2.70369350078918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FAF-6644-9434-ED2186352D9F}"/>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6="http://schemas.microsoft.com/office/drawing/2014/chart" uri="{C3380CC4-5D6E-409C-BE32-E72D297353CC}">
                  <c16:uniqueId val="{00000009-CFAF-6644-9434-ED2186352D9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Herkomstxkortkursus!$C$17:$E$17</c:f>
              <c:strCache>
                <c:ptCount val="3"/>
                <c:pt idx="0">
                  <c:v>Kursister på korte højskolekurser</c:v>
                </c:pt>
                <c:pt idx="1">
                  <c:v>Kursister på korte højskolekurser uden 'Uoplyst mv.'</c:v>
                </c:pt>
                <c:pt idx="2">
                  <c:v>Hele befolkningen</c:v>
                </c:pt>
              </c:strCache>
            </c:strRef>
          </c:cat>
          <c:val>
            <c:numRef>
              <c:f>Herkomstxkortkursus!$C$22:$E$22</c:f>
              <c:numCache>
                <c:formatCode>0.0%</c:formatCode>
                <c:ptCount val="3"/>
                <c:pt idx="0">
                  <c:v>1.2933188324858176E-3</c:v>
                </c:pt>
                <c:pt idx="1">
                  <c:v>1.3549718227450498E-3</c:v>
                </c:pt>
                <c:pt idx="2" formatCode="0%">
                  <c:v>2.6996634223607832E-2</c:v>
                </c:pt>
              </c:numCache>
            </c:numRef>
          </c:val>
          <c:extLst>
            <c:ext xmlns:c16="http://schemas.microsoft.com/office/drawing/2014/chart" uri="{C3380CC4-5D6E-409C-BE32-E72D297353CC}">
              <c16:uniqueId val="{00000004-CFAF-6644-9434-ED2186352D9F}"/>
            </c:ext>
          </c:extLst>
        </c:ser>
        <c:ser>
          <c:idx val="5"/>
          <c:order val="5"/>
          <c:tx>
            <c:strRef>
              <c:f>Herkomstxkortkursus!$B$23</c:f>
              <c:strCache>
                <c:ptCount val="1"/>
                <c:pt idx="0">
                  <c:v>Uoplyst mv. </c:v>
                </c:pt>
              </c:strCache>
            </c:strRef>
          </c:tx>
          <c:spPr>
            <a:solidFill>
              <a:schemeClr val="accent6"/>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extLst>
                <c:ext xmlns:c16="http://schemas.microsoft.com/office/drawing/2014/chart" uri="{C3380CC4-5D6E-409C-BE32-E72D297353CC}">
                  <c16:uniqueId val="{0000000D-CFAF-6644-9434-ED2186352D9F}"/>
                </c:ext>
              </c:extLst>
            </c:dLbl>
            <c:dLbl>
              <c:idx val="1"/>
              <c:delete val="1"/>
              <c:extLst>
                <c:ext xmlns:c15="http://schemas.microsoft.com/office/drawing/2012/chart" uri="{CE6537A1-D6FC-4f65-9D91-7224C49458BB}"/>
                <c:ext xmlns:c16="http://schemas.microsoft.com/office/drawing/2014/chart" uri="{C3380CC4-5D6E-409C-BE32-E72D297353CC}">
                  <c16:uniqueId val="{0000000E-CFAF-6644-9434-ED2186352D9F}"/>
                </c:ext>
              </c:extLst>
            </c:dLbl>
            <c:dLbl>
              <c:idx val="2"/>
              <c:delete val="1"/>
              <c:extLst>
                <c:ext xmlns:c15="http://schemas.microsoft.com/office/drawing/2012/chart" uri="{CE6537A1-D6FC-4f65-9D91-7224C49458BB}"/>
                <c:ext xmlns:c16="http://schemas.microsoft.com/office/drawing/2014/chart" uri="{C3380CC4-5D6E-409C-BE32-E72D297353CC}">
                  <c16:uniqueId val="{00000006-CFAF-6644-9434-ED2186352D9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Herkomstxkortkursus!$C$17:$E$17</c:f>
              <c:strCache>
                <c:ptCount val="3"/>
                <c:pt idx="0">
                  <c:v>Kursister på korte højskolekurser</c:v>
                </c:pt>
                <c:pt idx="1">
                  <c:v>Kursister på korte højskolekurser uden 'Uoplyst mv.'</c:v>
                </c:pt>
                <c:pt idx="2">
                  <c:v>Hele befolkningen</c:v>
                </c:pt>
              </c:strCache>
            </c:strRef>
          </c:cat>
          <c:val>
            <c:numRef>
              <c:f>Herkomstxkortkursus!$C$23:$E$23</c:f>
              <c:numCache>
                <c:formatCode>0%</c:formatCode>
                <c:ptCount val="3"/>
                <c:pt idx="0">
                  <c:v>4.5442520795978956E-2</c:v>
                </c:pt>
                <c:pt idx="1">
                  <c:v>0</c:v>
                </c:pt>
                <c:pt idx="2">
                  <c:v>0</c:v>
                </c:pt>
              </c:numCache>
            </c:numRef>
          </c:val>
          <c:extLst>
            <c:ext xmlns:c16="http://schemas.microsoft.com/office/drawing/2014/chart" uri="{C3380CC4-5D6E-409C-BE32-E72D297353CC}">
              <c16:uniqueId val="{00000005-CFAF-6644-9434-ED2186352D9F}"/>
            </c:ext>
          </c:extLst>
        </c:ser>
        <c:dLbls>
          <c:dLblPos val="ctr"/>
          <c:showLegendKey val="0"/>
          <c:showVal val="1"/>
          <c:showCatName val="0"/>
          <c:showSerName val="0"/>
          <c:showPercent val="0"/>
          <c:showBubbleSize val="0"/>
        </c:dLbls>
        <c:gapWidth val="150"/>
        <c:overlap val="100"/>
        <c:axId val="647487023"/>
        <c:axId val="605472271"/>
      </c:barChart>
      <c:catAx>
        <c:axId val="647487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crossAx val="605472271"/>
        <c:crosses val="autoZero"/>
        <c:auto val="1"/>
        <c:lblAlgn val="ctr"/>
        <c:lblOffset val="100"/>
        <c:noMultiLvlLbl val="0"/>
      </c:catAx>
      <c:valAx>
        <c:axId val="605472271"/>
        <c:scaling>
          <c:orientation val="minMax"/>
        </c:scaling>
        <c:delete val="1"/>
        <c:axPos val="l"/>
        <c:numFmt formatCode="0%" sourceLinked="1"/>
        <c:majorTickMark val="none"/>
        <c:minorTickMark val="none"/>
        <c:tickLblPos val="nextTo"/>
        <c:crossAx val="647487023"/>
        <c:crosses val="autoZero"/>
        <c:crossBetween val="between"/>
      </c:valAx>
      <c:spPr>
        <a:noFill/>
        <a:ln>
          <a:noFill/>
        </a:ln>
        <a:effectLst/>
      </c:spPr>
    </c:plotArea>
    <c:legend>
      <c:legendPos val="b"/>
      <c:layout>
        <c:manualLayout>
          <c:xMode val="edge"/>
          <c:yMode val="edge"/>
          <c:x val="0"/>
          <c:y val="0.75233223640805458"/>
          <c:w val="1"/>
          <c:h val="0.2307121128543191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a-DK"/>
          </a:p>
        </p:txBody>
      </p:sp>
      <p:sp>
        <p:nvSpPr>
          <p:cNvPr id="3" name="Pladsholder til dato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EC53C501-82AF-FF4A-B290-9B32C0A705D5}" type="datetimeFigureOut">
              <a:rPr lang="da-DK" smtClean="0"/>
              <a:t>02-09-2021</a:t>
            </a:fld>
            <a:endParaRPr lang="da-DK"/>
          </a:p>
        </p:txBody>
      </p:sp>
      <p:sp>
        <p:nvSpPr>
          <p:cNvPr id="4" name="Pladsholder til sidefod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da-DK"/>
          </a:p>
        </p:txBody>
      </p:sp>
      <p:sp>
        <p:nvSpPr>
          <p:cNvPr id="5" name="Pladsholder til slidenumm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A8A92928-0264-3949-842C-5D348DC96E59}" type="slidenum">
              <a:rPr lang="da-DK" smtClean="0"/>
              <a:t>‹nr.›</a:t>
            </a:fld>
            <a:endParaRPr lang="da-DK"/>
          </a:p>
        </p:txBody>
      </p:sp>
    </p:spTree>
    <p:extLst>
      <p:ext uri="{BB962C8B-B14F-4D97-AF65-F5344CB8AC3E}">
        <p14:creationId xmlns:p14="http://schemas.microsoft.com/office/powerpoint/2010/main" val="588426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a-DK"/>
          </a:p>
        </p:txBody>
      </p:sp>
      <p:sp>
        <p:nvSpPr>
          <p:cNvPr id="3" name="Pladsholder til dato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A52D8F08-9F19-B646-8C96-376D5FB99B84}" type="datetimeFigureOut">
              <a:rPr lang="da-DK" smtClean="0"/>
              <a:t>02-09-2021</a:t>
            </a:fld>
            <a:endParaRPr lang="da-DK"/>
          </a:p>
        </p:txBody>
      </p:sp>
      <p:sp>
        <p:nvSpPr>
          <p:cNvPr id="4" name="Pladsholder til slidebillede 3"/>
          <p:cNvSpPr>
            <a:spLocks noGrp="1" noRot="1" noChangeAspect="1"/>
          </p:cNvSpPr>
          <p:nvPr>
            <p:ph type="sldImg" idx="2"/>
          </p:nvPr>
        </p:nvSpPr>
        <p:spPr>
          <a:xfrm>
            <a:off x="1003300" y="1252538"/>
            <a:ext cx="4881563" cy="3381375"/>
          </a:xfrm>
          <a:prstGeom prst="rect">
            <a:avLst/>
          </a:prstGeom>
          <a:noFill/>
          <a:ln w="12700">
            <a:solidFill>
              <a:prstClr val="black"/>
            </a:solidFill>
          </a:ln>
        </p:spPr>
        <p:txBody>
          <a:bodyPr vert="horz" lIns="96616" tIns="48308" rIns="96616" bIns="48308" rtlCol="0" anchor="ctr"/>
          <a:lstStyle/>
          <a:p>
            <a:endParaRPr lang="da-DK"/>
          </a:p>
        </p:txBody>
      </p:sp>
      <p:sp>
        <p:nvSpPr>
          <p:cNvPr id="5" name="Pladsholder til not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da-DK"/>
          </a:p>
        </p:txBody>
      </p:sp>
      <p:sp>
        <p:nvSpPr>
          <p:cNvPr id="7" name="Pladsholder til slidenumm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1AC7105-0B38-684C-BC51-F891F1D8E338}" type="slidenum">
              <a:rPr lang="da-DK" smtClean="0"/>
              <a:t>‹nr.›</a:t>
            </a:fld>
            <a:endParaRPr lang="da-DK"/>
          </a:p>
        </p:txBody>
      </p:sp>
    </p:spTree>
    <p:extLst>
      <p:ext uri="{BB962C8B-B14F-4D97-AF65-F5344CB8AC3E}">
        <p14:creationId xmlns:p14="http://schemas.microsoft.com/office/powerpoint/2010/main" val="8721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1AC7105-0B38-684C-BC51-F891F1D8E338}" type="slidenum">
              <a:rPr lang="da-DK" smtClean="0"/>
              <a:t>1</a:t>
            </a:fld>
            <a:endParaRPr lang="da-DK"/>
          </a:p>
        </p:txBody>
      </p:sp>
    </p:spTree>
    <p:extLst>
      <p:ext uri="{BB962C8B-B14F-4D97-AF65-F5344CB8AC3E}">
        <p14:creationId xmlns:p14="http://schemas.microsoft.com/office/powerpoint/2010/main" val="1875066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1AC7105-0B38-684C-BC51-F891F1D8E338}" type="slidenum">
              <a:rPr lang="da-DK" smtClean="0"/>
              <a:t>23</a:t>
            </a:fld>
            <a:endParaRPr lang="da-DK"/>
          </a:p>
        </p:txBody>
      </p:sp>
    </p:spTree>
    <p:extLst>
      <p:ext uri="{BB962C8B-B14F-4D97-AF65-F5344CB8AC3E}">
        <p14:creationId xmlns:p14="http://schemas.microsoft.com/office/powerpoint/2010/main" val="2534603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1AC7105-0B38-684C-BC51-F891F1D8E338}" type="slidenum">
              <a:rPr lang="da-DK" smtClean="0"/>
              <a:t>28</a:t>
            </a:fld>
            <a:endParaRPr lang="da-DK"/>
          </a:p>
        </p:txBody>
      </p:sp>
    </p:spTree>
    <p:extLst>
      <p:ext uri="{BB962C8B-B14F-4D97-AF65-F5344CB8AC3E}">
        <p14:creationId xmlns:p14="http://schemas.microsoft.com/office/powerpoint/2010/main" val="239931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1AC7105-0B38-684C-BC51-F891F1D8E338}" type="slidenum">
              <a:rPr lang="da-DK" smtClean="0"/>
              <a:t>29</a:t>
            </a:fld>
            <a:endParaRPr lang="da-DK"/>
          </a:p>
        </p:txBody>
      </p:sp>
    </p:spTree>
    <p:extLst>
      <p:ext uri="{BB962C8B-B14F-4D97-AF65-F5344CB8AC3E}">
        <p14:creationId xmlns:p14="http://schemas.microsoft.com/office/powerpoint/2010/main" val="1957470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1AC7105-0B38-684C-BC51-F891F1D8E338}" type="slidenum">
              <a:rPr lang="da-DK" smtClean="0"/>
              <a:t>32</a:t>
            </a:fld>
            <a:endParaRPr lang="da-DK"/>
          </a:p>
        </p:txBody>
      </p:sp>
    </p:spTree>
    <p:extLst>
      <p:ext uri="{BB962C8B-B14F-4D97-AF65-F5344CB8AC3E}">
        <p14:creationId xmlns:p14="http://schemas.microsoft.com/office/powerpoint/2010/main" val="4067377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1AC7105-0B38-684C-BC51-F891F1D8E338}" type="slidenum">
              <a:rPr lang="da-DK" smtClean="0"/>
              <a:t>34</a:t>
            </a:fld>
            <a:endParaRPr lang="da-DK"/>
          </a:p>
        </p:txBody>
      </p:sp>
    </p:spTree>
    <p:extLst>
      <p:ext uri="{BB962C8B-B14F-4D97-AF65-F5344CB8AC3E}">
        <p14:creationId xmlns:p14="http://schemas.microsoft.com/office/powerpoint/2010/main" val="665191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1AC7105-0B38-684C-BC51-F891F1D8E338}" type="slidenum">
              <a:rPr lang="da-DK" smtClean="0"/>
              <a:t>35</a:t>
            </a:fld>
            <a:endParaRPr lang="da-DK"/>
          </a:p>
        </p:txBody>
      </p:sp>
    </p:spTree>
    <p:extLst>
      <p:ext uri="{BB962C8B-B14F-4D97-AF65-F5344CB8AC3E}">
        <p14:creationId xmlns:p14="http://schemas.microsoft.com/office/powerpoint/2010/main" val="211656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1AC7105-0B38-684C-BC51-F891F1D8E338}" type="slidenum">
              <a:rPr lang="da-DK" smtClean="0"/>
              <a:t>36</a:t>
            </a:fld>
            <a:endParaRPr lang="da-DK"/>
          </a:p>
        </p:txBody>
      </p:sp>
    </p:spTree>
    <p:extLst>
      <p:ext uri="{BB962C8B-B14F-4D97-AF65-F5344CB8AC3E}">
        <p14:creationId xmlns:p14="http://schemas.microsoft.com/office/powerpoint/2010/main" val="192801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1AC7105-0B38-684C-BC51-F891F1D8E338}" type="slidenum">
              <a:rPr lang="da-DK" smtClean="0"/>
              <a:t>2</a:t>
            </a:fld>
            <a:endParaRPr lang="da-DK"/>
          </a:p>
        </p:txBody>
      </p:sp>
    </p:spTree>
    <p:extLst>
      <p:ext uri="{BB962C8B-B14F-4D97-AF65-F5344CB8AC3E}">
        <p14:creationId xmlns:p14="http://schemas.microsoft.com/office/powerpoint/2010/main" val="54068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1AC7105-0B38-684C-BC51-F891F1D8E338}" type="slidenum">
              <a:rPr lang="da-DK" smtClean="0"/>
              <a:t>3</a:t>
            </a:fld>
            <a:endParaRPr lang="da-DK"/>
          </a:p>
        </p:txBody>
      </p:sp>
    </p:spTree>
    <p:extLst>
      <p:ext uri="{BB962C8B-B14F-4D97-AF65-F5344CB8AC3E}">
        <p14:creationId xmlns:p14="http://schemas.microsoft.com/office/powerpoint/2010/main" val="228138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1AC7105-0B38-684C-BC51-F891F1D8E338}" type="slidenum">
              <a:rPr lang="da-DK" smtClean="0"/>
              <a:t>4</a:t>
            </a:fld>
            <a:endParaRPr lang="da-DK"/>
          </a:p>
        </p:txBody>
      </p:sp>
    </p:spTree>
    <p:extLst>
      <p:ext uri="{BB962C8B-B14F-4D97-AF65-F5344CB8AC3E}">
        <p14:creationId xmlns:p14="http://schemas.microsoft.com/office/powerpoint/2010/main" val="237162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31AC7105-0B38-684C-BC51-F891F1D8E338}" type="slidenum">
              <a:rPr lang="da-DK" smtClean="0">
                <a:solidFill>
                  <a:prstClr val="black"/>
                </a:solidFill>
              </a:rPr>
              <a:pPr>
                <a:defRPr/>
              </a:pPr>
              <a:t>5</a:t>
            </a:fld>
            <a:endParaRPr lang="da-DK">
              <a:solidFill>
                <a:prstClr val="black"/>
              </a:solidFill>
            </a:endParaRPr>
          </a:p>
        </p:txBody>
      </p:sp>
    </p:spTree>
    <p:extLst>
      <p:ext uri="{BB962C8B-B14F-4D97-AF65-F5344CB8AC3E}">
        <p14:creationId xmlns:p14="http://schemas.microsoft.com/office/powerpoint/2010/main" val="1937411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31AC7105-0B38-684C-BC51-F891F1D8E338}" type="slidenum">
              <a:rPr lang="da-DK" smtClean="0">
                <a:solidFill>
                  <a:prstClr val="black"/>
                </a:solidFill>
              </a:rPr>
              <a:pPr>
                <a:defRPr/>
              </a:pPr>
              <a:t>6</a:t>
            </a:fld>
            <a:endParaRPr lang="da-DK">
              <a:solidFill>
                <a:prstClr val="black"/>
              </a:solidFill>
            </a:endParaRPr>
          </a:p>
        </p:txBody>
      </p:sp>
    </p:spTree>
    <p:extLst>
      <p:ext uri="{BB962C8B-B14F-4D97-AF65-F5344CB8AC3E}">
        <p14:creationId xmlns:p14="http://schemas.microsoft.com/office/powerpoint/2010/main" val="49153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1AC7105-0B38-684C-BC51-F891F1D8E338}" type="slidenum">
              <a:rPr lang="da-DK" smtClean="0"/>
              <a:t>7</a:t>
            </a:fld>
            <a:endParaRPr lang="da-DK"/>
          </a:p>
        </p:txBody>
      </p:sp>
    </p:spTree>
    <p:extLst>
      <p:ext uri="{BB962C8B-B14F-4D97-AF65-F5344CB8AC3E}">
        <p14:creationId xmlns:p14="http://schemas.microsoft.com/office/powerpoint/2010/main" val="1157556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1AC7105-0B38-684C-BC51-F891F1D8E338}" type="slidenum">
              <a:rPr lang="da-DK" smtClean="0"/>
              <a:t>9</a:t>
            </a:fld>
            <a:endParaRPr lang="da-DK"/>
          </a:p>
        </p:txBody>
      </p:sp>
    </p:spTree>
    <p:extLst>
      <p:ext uri="{BB962C8B-B14F-4D97-AF65-F5344CB8AC3E}">
        <p14:creationId xmlns:p14="http://schemas.microsoft.com/office/powerpoint/2010/main" val="156302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1AC7105-0B38-684C-BC51-F891F1D8E338}" type="slidenum">
              <a:rPr lang="da-DK" smtClean="0"/>
              <a:t>13</a:t>
            </a:fld>
            <a:endParaRPr lang="da-DK"/>
          </a:p>
        </p:txBody>
      </p:sp>
    </p:spTree>
    <p:extLst>
      <p:ext uri="{BB962C8B-B14F-4D97-AF65-F5344CB8AC3E}">
        <p14:creationId xmlns:p14="http://schemas.microsoft.com/office/powerpoint/2010/main" val="354065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Indholdsfortegnelse">
    <p:bg>
      <p:bgPr>
        <a:solidFill>
          <a:srgbClr val="F2F2F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da-DK"/>
          </a:p>
        </p:txBody>
      </p:sp>
      <p:sp>
        <p:nvSpPr>
          <p:cNvPr id="4" name="Slide Number Placeholder 5">
            <a:extLst>
              <a:ext uri="{FF2B5EF4-FFF2-40B4-BE49-F238E27FC236}">
                <a16:creationId xmlns:a16="http://schemas.microsoft.com/office/drawing/2014/main" id="{E0F7AF2E-9FAE-9242-A337-29F7D6ECDB2F}"/>
              </a:ext>
            </a:extLst>
          </p:cNvPr>
          <p:cNvSpPr txBox="1">
            <a:spLocks/>
          </p:cNvSpPr>
          <p:nvPr userDrawn="1"/>
        </p:nvSpPr>
        <p:spPr>
          <a:xfrm>
            <a:off x="7406346" y="637057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FE7E55A-794E-8747-82B3-B72CF94B27E5}" type="slidenum">
              <a:rPr lang="en-US" smtClean="0"/>
              <a:pPr/>
              <a:t>‹nr.›</a:t>
            </a:fld>
            <a:endParaRPr lang="en-US" dirty="0"/>
          </a:p>
        </p:txBody>
      </p:sp>
    </p:spTree>
    <p:extLst>
      <p:ext uri="{BB962C8B-B14F-4D97-AF65-F5344CB8AC3E}">
        <p14:creationId xmlns:p14="http://schemas.microsoft.com/office/powerpoint/2010/main" val="399892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ntakt">
    <p:bg>
      <p:bgPr>
        <a:solidFill>
          <a:srgbClr val="F2F2F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da-DK"/>
          </a:p>
        </p:txBody>
      </p:sp>
      <p:sp>
        <p:nvSpPr>
          <p:cNvPr id="6" name="Titel 1">
            <a:extLst>
              <a:ext uri="{FF2B5EF4-FFF2-40B4-BE49-F238E27FC236}">
                <a16:creationId xmlns:a16="http://schemas.microsoft.com/office/drawing/2014/main" id="{EC215507-E12E-4F42-896D-2506F9337CEC}"/>
              </a:ext>
            </a:extLst>
          </p:cNvPr>
          <p:cNvSpPr txBox="1">
            <a:spLocks/>
          </p:cNvSpPr>
          <p:nvPr userDrawn="1"/>
        </p:nvSpPr>
        <p:spPr>
          <a:xfrm>
            <a:off x="708266" y="2121899"/>
            <a:ext cx="8489467" cy="5488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2400" b="1" i="0" u="none" strike="noStrike" kern="1200" cap="none" spc="0" normalizeH="0" baseline="0" noProof="0" dirty="0">
                <a:ln>
                  <a:noFill/>
                </a:ln>
                <a:solidFill>
                  <a:srgbClr val="004B60"/>
                </a:solidFill>
                <a:effectLst/>
                <a:uLnTx/>
                <a:uFillTx/>
                <a:latin typeface="Verdana" panose="020B0604030504040204" pitchFamily="34" charset="0"/>
                <a:ea typeface="Verdana" panose="020B0604030504040204" pitchFamily="34" charset="0"/>
                <a:cs typeface="+mj-cs"/>
              </a:rPr>
              <a:t>Kontakt</a:t>
            </a:r>
          </a:p>
        </p:txBody>
      </p:sp>
      <p:sp>
        <p:nvSpPr>
          <p:cNvPr id="7" name="Pladsholder til indhold 2">
            <a:extLst>
              <a:ext uri="{FF2B5EF4-FFF2-40B4-BE49-F238E27FC236}">
                <a16:creationId xmlns:a16="http://schemas.microsoft.com/office/drawing/2014/main" id="{E62327B2-870A-8D4F-8121-17519010F528}"/>
              </a:ext>
            </a:extLst>
          </p:cNvPr>
          <p:cNvSpPr txBox="1">
            <a:spLocks/>
          </p:cNvSpPr>
          <p:nvPr userDrawn="1"/>
        </p:nvSpPr>
        <p:spPr>
          <a:xfrm>
            <a:off x="2336651" y="2902230"/>
            <a:ext cx="5232696" cy="1611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a-DK" sz="1100" b="0" i="0" u="none" strike="noStrike" kern="1200" cap="none" spc="0" normalizeH="0" baseline="0" noProof="0" dirty="0">
                <a:ln>
                  <a:noFill/>
                </a:ln>
                <a:solidFill>
                  <a:srgbClr val="00404E"/>
                </a:solidFill>
                <a:effectLst/>
                <a:uLnTx/>
                <a:uFillTx/>
                <a:latin typeface="Verdana" panose="020B0604030504040204" pitchFamily="34" charset="0"/>
                <a:ea typeface="Verdana" panose="020B0604030504040204" pitchFamily="34" charset="0"/>
                <a:cs typeface="+mn-cs"/>
              </a:rPr>
              <a:t>Udarbejdet af Moos-Bjerre A/S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1100" b="0" i="0" u="none" strike="noStrike" kern="1200" cap="none" spc="0" normalizeH="0" baseline="0" noProof="0" dirty="0">
                <a:ln>
                  <a:noFill/>
                </a:ln>
                <a:solidFill>
                  <a:srgbClr val="00404E"/>
                </a:solidFill>
                <a:effectLst/>
                <a:uLnTx/>
                <a:uFillTx/>
                <a:latin typeface="Verdana" panose="020B0604030504040204" pitchFamily="34" charset="0"/>
                <a:ea typeface="Verdana" panose="020B0604030504040204" pitchFamily="34" charset="0"/>
                <a:cs typeface="+mn-cs"/>
              </a:rPr>
              <a:t>Telefon: </a:t>
            </a:r>
            <a:r>
              <a:rPr kumimoji="0" lang="nb-NO" sz="1100" b="0" i="0" u="none" strike="noStrike" kern="1200" cap="none" spc="0" normalizeH="0" baseline="0" noProof="0" dirty="0">
                <a:ln>
                  <a:noFill/>
                </a:ln>
                <a:solidFill>
                  <a:srgbClr val="DC285C"/>
                </a:solidFill>
                <a:effectLst/>
                <a:uLnTx/>
                <a:uFillTx/>
                <a:latin typeface="Verdana" panose="020B0604030504040204" pitchFamily="34" charset="0"/>
                <a:ea typeface="Verdana" panose="020B0604030504040204" pitchFamily="34" charset="0"/>
                <a:cs typeface="+mn-cs"/>
              </a:rPr>
              <a:t>3311 1101</a:t>
            </a:r>
            <a:br>
              <a:rPr kumimoji="0" lang="nb-NO" sz="1100" b="0" i="0" u="none" strike="noStrike" kern="1200" cap="none" spc="0" normalizeH="0" baseline="0" noProof="0" dirty="0">
                <a:ln>
                  <a:noFill/>
                </a:ln>
                <a:solidFill>
                  <a:srgbClr val="00404E"/>
                </a:solidFill>
                <a:effectLst/>
                <a:uLnTx/>
                <a:uFillTx/>
                <a:latin typeface="Verdana" panose="020B0604030504040204" pitchFamily="34" charset="0"/>
                <a:ea typeface="Verdana" panose="020B0604030504040204" pitchFamily="34" charset="0"/>
                <a:cs typeface="+mn-cs"/>
              </a:rPr>
            </a:br>
            <a:r>
              <a:rPr kumimoji="0" lang="da-DK" sz="1100" b="0" i="0" u="none" strike="noStrike" kern="1200" cap="none" spc="0" normalizeH="0" baseline="0" noProof="0" dirty="0" err="1">
                <a:ln>
                  <a:noFill/>
                </a:ln>
                <a:solidFill>
                  <a:srgbClr val="00404E"/>
                </a:solidFill>
                <a:effectLst/>
                <a:uLnTx/>
                <a:uFillTx/>
                <a:latin typeface="Verdana" panose="020B0604030504040204" pitchFamily="34" charset="0"/>
                <a:ea typeface="Verdana" panose="020B0604030504040204" pitchFamily="34" charset="0"/>
                <a:cs typeface="+mn-cs"/>
              </a:rPr>
              <a:t>Vartov</a:t>
            </a:r>
            <a:r>
              <a:rPr kumimoji="0" lang="da-DK" sz="1100" b="0" i="0" u="none" strike="noStrike" kern="1200" cap="none" spc="0" normalizeH="0" baseline="0" noProof="0" dirty="0">
                <a:ln>
                  <a:noFill/>
                </a:ln>
                <a:solidFill>
                  <a:srgbClr val="00404E"/>
                </a:solidFill>
                <a:effectLst/>
                <a:uLnTx/>
                <a:uFillTx/>
                <a:latin typeface="Verdana" panose="020B0604030504040204" pitchFamily="34" charset="0"/>
                <a:ea typeface="Verdana" panose="020B0604030504040204" pitchFamily="34" charset="0"/>
                <a:cs typeface="+mn-cs"/>
              </a:rPr>
              <a:t>, Farvergade 27A, 1463 København K</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100" b="0" i="0" u="none" strike="noStrike" kern="1200" cap="none" spc="0" normalizeH="0" baseline="0" noProof="0" dirty="0">
                <a:ln>
                  <a:noFill/>
                </a:ln>
                <a:solidFill>
                  <a:srgbClr val="00404E"/>
                </a:solidFill>
                <a:effectLst/>
                <a:uLnTx/>
                <a:uFillTx/>
                <a:latin typeface="Verdana" panose="020B0604030504040204" pitchFamily="34" charset="0"/>
                <a:ea typeface="Verdana" panose="020B0604030504040204" pitchFamily="34" charset="0"/>
                <a:cs typeface="+mn-cs"/>
              </a:rPr>
              <a:t>2019</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da-DK" sz="1100" b="0" i="0" u="none" strike="noStrike" kern="1200" cap="none" spc="0" normalizeH="0" baseline="0" noProof="0" dirty="0">
              <a:ln>
                <a:noFill/>
              </a:ln>
              <a:solidFill>
                <a:srgbClr val="00404E"/>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100" b="0" i="0" u="none" strike="noStrike" kern="1200" cap="none" spc="0" normalizeH="0" baseline="0" noProof="0" dirty="0">
                <a:ln>
                  <a:noFill/>
                </a:ln>
                <a:solidFill>
                  <a:srgbClr val="00404E"/>
                </a:solidFill>
                <a:effectLst/>
                <a:uLnTx/>
                <a:uFillTx/>
                <a:latin typeface="Verdana" panose="020B0604030504040204" pitchFamily="34" charset="0"/>
                <a:ea typeface="Verdana" panose="020B0604030504040204" pitchFamily="34" charset="0"/>
                <a:cs typeface="+mn-cs"/>
              </a:rPr>
              <a:t> Henvendelser kan rettes til: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100" b="0" i="0" u="none" strike="noStrike" kern="1200" cap="none" spc="0" normalizeH="0" baseline="0" noProof="0" dirty="0">
                <a:ln>
                  <a:noFill/>
                </a:ln>
                <a:solidFill>
                  <a:srgbClr val="00404E"/>
                </a:solidFill>
                <a:effectLst/>
                <a:uLnTx/>
                <a:uFillTx/>
                <a:latin typeface="Verdana" panose="020B0604030504040204" pitchFamily="34" charset="0"/>
                <a:ea typeface="Verdana" panose="020B0604030504040204" pitchFamily="34" charset="0"/>
                <a:cs typeface="+mn-cs"/>
              </a:rPr>
              <a:t>Anders Kragh Jensen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100" b="0" i="0" u="none" strike="noStrike" kern="1200" cap="none" spc="0" normalizeH="0" baseline="0" noProof="0" dirty="0">
                <a:ln>
                  <a:noFill/>
                </a:ln>
                <a:solidFill>
                  <a:srgbClr val="00404E"/>
                </a:solidFill>
                <a:effectLst/>
                <a:uLnTx/>
                <a:uFillTx/>
                <a:latin typeface="Verdana" panose="020B0604030504040204" pitchFamily="34" charset="0"/>
                <a:ea typeface="Verdana" panose="020B0604030504040204" pitchFamily="34" charset="0"/>
                <a:cs typeface="+mn-cs"/>
              </a:rPr>
              <a:t>Telefon: </a:t>
            </a:r>
            <a:r>
              <a:rPr kumimoji="0" lang="da-DK" sz="1100" b="0" i="0" u="none" strike="noStrike" kern="1200" cap="none" spc="0" normalizeH="0" baseline="0" noProof="0" dirty="0">
                <a:ln>
                  <a:noFill/>
                </a:ln>
                <a:solidFill>
                  <a:srgbClr val="DC285C"/>
                </a:solidFill>
                <a:effectLst/>
                <a:uLnTx/>
                <a:uFillTx/>
                <a:latin typeface="Verdana" panose="020B0604030504040204" pitchFamily="34" charset="0"/>
                <a:ea typeface="Verdana" panose="020B0604030504040204" pitchFamily="34" charset="0"/>
                <a:cs typeface="+mn-cs"/>
              </a:rPr>
              <a:t>5194 6625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100" b="0" i="0" u="none" strike="noStrike" kern="1200" cap="none" spc="0" normalizeH="0" baseline="0" noProof="0" dirty="0">
                <a:ln>
                  <a:noFill/>
                </a:ln>
                <a:solidFill>
                  <a:srgbClr val="00404E"/>
                </a:solidFill>
                <a:effectLst/>
                <a:uLnTx/>
                <a:uFillTx/>
                <a:latin typeface="Verdana" panose="020B0604030504040204" pitchFamily="34" charset="0"/>
                <a:ea typeface="Verdana" panose="020B0604030504040204" pitchFamily="34" charset="0"/>
                <a:cs typeface="+mn-cs"/>
              </a:rPr>
              <a:t>E-mail: </a:t>
            </a:r>
            <a:r>
              <a:rPr kumimoji="0" lang="da-DK" sz="1100" b="0" i="0" u="none" strike="noStrike" kern="1200" cap="none" spc="0" normalizeH="0" baseline="0" noProof="0" dirty="0">
                <a:ln>
                  <a:noFill/>
                </a:ln>
                <a:solidFill>
                  <a:srgbClr val="DC285C"/>
                </a:solidFill>
                <a:effectLst/>
                <a:uLnTx/>
                <a:uFillTx/>
                <a:latin typeface="Verdana" panose="020B0604030504040204" pitchFamily="34" charset="0"/>
                <a:ea typeface="Verdana" panose="020B0604030504040204" pitchFamily="34" charset="0"/>
                <a:cs typeface="+mn-cs"/>
              </a:rPr>
              <a:t>akj@moos-bjerre.dk</a:t>
            </a:r>
          </a:p>
        </p:txBody>
      </p:sp>
    </p:spTree>
    <p:extLst>
      <p:ext uri="{BB962C8B-B14F-4D97-AF65-F5344CB8AC3E}">
        <p14:creationId xmlns:p14="http://schemas.microsoft.com/office/powerpoint/2010/main" val="291177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oodby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84696" y="1812724"/>
            <a:ext cx="4526290" cy="3232552"/>
          </a:xfrm>
          <a:prstGeom prst="rect">
            <a:avLst/>
          </a:prstGeom>
        </p:spPr>
      </p:pic>
    </p:spTree>
  </p:cSld>
  <p:clrMapOvr>
    <a:masterClrMapping/>
  </p:clrMapOvr>
  <p:extLst>
    <p:ext uri="{DCECCB84-F9BA-43D5-87BE-67443E8EF086}">
      <p15:sldGuideLst xmlns:p15="http://schemas.microsoft.com/office/powerpoint/2012/main">
        <p15:guide id="1" orient="horz" pos="3890" userDrawn="1">
          <p15:clr>
            <a:srgbClr val="A4A3A4"/>
          </p15:clr>
        </p15:guide>
        <p15:guide id="2" pos="430" userDrawn="1">
          <p15:clr>
            <a:srgbClr val="A4A3A4"/>
          </p15:clr>
        </p15:guide>
        <p15:guide id="3" pos="5810" userDrawn="1">
          <p15:clr>
            <a:srgbClr val="A4A3A4"/>
          </p15:clr>
        </p15:guide>
        <p15:guide id="6" orient="horz" pos="426"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oodbye (blue)">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84696" y="1812724"/>
            <a:ext cx="4526290" cy="3232552"/>
          </a:xfrm>
          <a:prstGeom prst="rect">
            <a:avLst/>
          </a:prstGeom>
        </p:spPr>
      </p:pic>
    </p:spTree>
  </p:cSld>
  <p:clrMapOvr>
    <a:masterClrMapping/>
  </p:clrMapOvr>
  <p:extLst>
    <p:ext uri="{DCECCB84-F9BA-43D5-87BE-67443E8EF086}">
      <p15:sldGuideLst xmlns:p15="http://schemas.microsoft.com/office/powerpoint/2012/main">
        <p15:guide id="1" orient="horz" pos="3890" userDrawn="1">
          <p15:clr>
            <a:srgbClr val="A4A3A4"/>
          </p15:clr>
        </p15:guide>
        <p15:guide id="2" pos="430" userDrawn="1">
          <p15:clr>
            <a:srgbClr val="A4A3A4"/>
          </p15:clr>
        </p15:guide>
        <p15:guide id="3" pos="5810" userDrawn="1">
          <p15:clr>
            <a:srgbClr val="A4A3A4"/>
          </p15:clr>
        </p15:guide>
        <p15:guide id="6" orient="horz" pos="426"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Kun tite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a:xfrm>
            <a:off x="6996113" y="6356352"/>
            <a:ext cx="2650807" cy="365125"/>
          </a:xfrm>
        </p:spPr>
        <p:txBody>
          <a:bodyPr/>
          <a:lstStyle>
            <a:lvl1pPr>
              <a:defRPr sz="1400" b="0"/>
            </a:lvl1pPr>
          </a:lstStyle>
          <a:p>
            <a:fld id="{0A371222-8F63-400B-B275-E14F1A0F930A}" type="slidenum">
              <a:rPr lang="da-DK" smtClean="0"/>
              <a:pPr/>
              <a:t>‹nr.›</a:t>
            </a:fld>
            <a:endParaRPr lang="da-DK" dirty="0"/>
          </a:p>
        </p:txBody>
      </p:sp>
      <p:sp>
        <p:nvSpPr>
          <p:cNvPr id="6" name="Title 1">
            <a:extLst>
              <a:ext uri="{FF2B5EF4-FFF2-40B4-BE49-F238E27FC236}">
                <a16:creationId xmlns:a16="http://schemas.microsoft.com/office/drawing/2014/main" id="{B84BB597-E372-4795-AA0E-DC201B666EE2}"/>
              </a:ext>
            </a:extLst>
          </p:cNvPr>
          <p:cNvSpPr>
            <a:spLocks noGrp="1"/>
          </p:cNvSpPr>
          <p:nvPr>
            <p:ph type="title" hasCustomPrompt="1"/>
          </p:nvPr>
        </p:nvSpPr>
        <p:spPr>
          <a:xfrm>
            <a:off x="681038" y="506896"/>
            <a:ext cx="8543925" cy="516834"/>
          </a:xfrm>
        </p:spPr>
        <p:txBody>
          <a:bodyPr/>
          <a:lstStyle>
            <a:lvl1pPr>
              <a:defRPr sz="2400" b="1">
                <a:solidFill>
                  <a:schemeClr val="accent1"/>
                </a:solidFill>
              </a:defRPr>
            </a:lvl1pPr>
          </a:lstStyle>
          <a:p>
            <a:r>
              <a:rPr lang="da-DK" dirty="0"/>
              <a:t>Overskrift</a:t>
            </a:r>
            <a:endParaRPr lang="en-US" dirty="0"/>
          </a:p>
        </p:txBody>
      </p:sp>
    </p:spTree>
    <p:extLst>
      <p:ext uri="{BB962C8B-B14F-4D97-AF65-F5344CB8AC3E}">
        <p14:creationId xmlns:p14="http://schemas.microsoft.com/office/powerpoint/2010/main" val="264625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lvl1pPr>
              <a:defRPr sz="1400" b="0"/>
            </a:lvl1pPr>
          </a:lstStyle>
          <a:p>
            <a:fld id="{0A371222-8F63-400B-B275-E14F1A0F930A}" type="slidenum">
              <a:rPr lang="da-DK" smtClean="0"/>
              <a:pPr/>
              <a:t>‹nr.›</a:t>
            </a:fld>
            <a:endParaRPr lang="da-DK" dirty="0"/>
          </a:p>
        </p:txBody>
      </p:sp>
    </p:spTree>
    <p:extLst>
      <p:ext uri="{BB962C8B-B14F-4D97-AF65-F5344CB8AC3E}">
        <p14:creationId xmlns:p14="http://schemas.microsoft.com/office/powerpoint/2010/main" val="391533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genda">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81525" y="673200"/>
            <a:ext cx="8543925" cy="900000"/>
          </a:xfrm>
        </p:spPr>
        <p:txBody>
          <a:bodyPr/>
          <a:lstStyle>
            <a:lvl1pPr>
              <a:defRPr>
                <a:latin typeface="Verdana" charset="0"/>
                <a:ea typeface="Verdana" charset="0"/>
                <a:cs typeface="Verdana" charset="0"/>
              </a:defRPr>
            </a:lvl1pPr>
          </a:lstStyle>
          <a:p>
            <a:r>
              <a:rPr lang="en-US" dirty="0"/>
              <a:t>Click to edit Master title style</a:t>
            </a:r>
          </a:p>
        </p:txBody>
      </p:sp>
      <p:sp>
        <p:nvSpPr>
          <p:cNvPr id="7" name="Content Placeholder 2"/>
          <p:cNvSpPr>
            <a:spLocks noGrp="1"/>
          </p:cNvSpPr>
          <p:nvPr>
            <p:ph idx="1"/>
          </p:nvPr>
        </p:nvSpPr>
        <p:spPr>
          <a:xfrm>
            <a:off x="681038" y="1976439"/>
            <a:ext cx="8543925" cy="4200524"/>
          </a:xfrm>
          <a:prstGeom prst="rect">
            <a:avLst/>
          </a:prstGeom>
        </p:spPr>
        <p:txBody>
          <a:bodyPr/>
          <a:lstStyle>
            <a:lvl1pPr marL="232172" indent="-232172">
              <a:buFont typeface="Arial" charset="0"/>
              <a:buChar char="•"/>
              <a:defRPr sz="1463"/>
            </a:lvl1pPr>
            <a:lvl2pPr>
              <a:defRPr sz="1463"/>
            </a:lvl2pPr>
            <a:lvl3pPr>
              <a:defRPr sz="1463"/>
            </a:lvl3pPr>
            <a:lvl4pPr>
              <a:defRPr sz="1463"/>
            </a:lvl4pPr>
            <a:lvl5pPr>
              <a:defRPr sz="146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9430730"/>
      </p:ext>
    </p:extLst>
  </p:cSld>
  <p:clrMapOvr>
    <a:masterClrMapping/>
  </p:clrMapOvr>
  <p:extLst>
    <p:ext uri="{DCECCB84-F9BA-43D5-87BE-67443E8EF086}">
      <p15:sldGuideLst xmlns:p15="http://schemas.microsoft.com/office/powerpoint/2012/main">
        <p15:guide id="1" orient="horz" pos="3890">
          <p15:clr>
            <a:srgbClr val="A4A3A4"/>
          </p15:clr>
        </p15:guide>
        <p15:guide id="2" pos="529">
          <p15:clr>
            <a:srgbClr val="A4A3A4"/>
          </p15:clr>
        </p15:guide>
        <p15:guide id="3" pos="7151">
          <p15:clr>
            <a:srgbClr val="A4A3A4"/>
          </p15:clr>
        </p15:guide>
        <p15:guide id="4" orient="horz" pos="1245">
          <p15:clr>
            <a:srgbClr val="A4A3A4"/>
          </p15:clr>
        </p15:guide>
        <p15:guide id="5" orient="horz" pos="990">
          <p15:clr>
            <a:srgbClr val="A4A3A4"/>
          </p15:clr>
        </p15:guide>
        <p15:guide id="6" orient="horz" pos="426">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og indholdsobjekt">
    <p:bg>
      <p:bgPr>
        <a:solidFill>
          <a:srgbClr val="F2F2F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lvl1pPr>
              <a:defRPr b="0"/>
            </a:lvl1pPr>
          </a:lstStyle>
          <a:p>
            <a:fld id="{0A371222-8F63-400B-B275-E14F1A0F930A}" type="slidenum">
              <a:rPr lang="da-DK" smtClean="0"/>
              <a:pPr/>
              <a:t>‹nr.›</a:t>
            </a:fld>
            <a:endParaRPr lang="da-DK" dirty="0"/>
          </a:p>
        </p:txBody>
      </p:sp>
    </p:spTree>
    <p:extLst>
      <p:ext uri="{BB962C8B-B14F-4D97-AF65-F5344CB8AC3E}">
        <p14:creationId xmlns:p14="http://schemas.microsoft.com/office/powerpoint/2010/main" val="299504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538513"/>
          </a:xfrm>
          <a:prstGeom prst="rect">
            <a:avLst/>
          </a:prstGeom>
        </p:spPr>
        <p:txBody>
          <a:bodyPr vert="horz" lIns="91440" tIns="45720" rIns="91440" bIns="45720" rtlCol="0" anchor="ctr">
            <a:normAutofit/>
          </a:bodyPr>
          <a:lstStyle/>
          <a:p>
            <a:r>
              <a:rPr lang="da-DK" dirty="0"/>
              <a:t>Klik for at redigere titeltypografien i masteren</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Footer Placeholder 4"/>
          <p:cNvSpPr>
            <a:spLocks noGrp="1"/>
          </p:cNvSpPr>
          <p:nvPr>
            <p:ph type="ftr" sz="quarter" idx="3"/>
          </p:nvPr>
        </p:nvSpPr>
        <p:spPr>
          <a:xfrm>
            <a:off x="3281364" y="6356357"/>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7" name="Rectangle 8">
            <a:extLst>
              <a:ext uri="{FF2B5EF4-FFF2-40B4-BE49-F238E27FC236}">
                <a16:creationId xmlns:a16="http://schemas.microsoft.com/office/drawing/2014/main" id="{6158B648-F340-4A15-8161-C14CD21FAFC9}"/>
              </a:ext>
            </a:extLst>
          </p:cNvPr>
          <p:cNvSpPr/>
          <p:nvPr/>
        </p:nvSpPr>
        <p:spPr>
          <a:xfrm>
            <a:off x="4379245" y="6728102"/>
            <a:ext cx="1147515" cy="129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Billede 7">
            <a:extLst>
              <a:ext uri="{FF2B5EF4-FFF2-40B4-BE49-F238E27FC236}">
                <a16:creationId xmlns:a16="http://schemas.microsoft.com/office/drawing/2014/main" id="{DE2BF14C-25EE-4742-98EC-91D8342EBF3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25054" y="6289671"/>
            <a:ext cx="699910" cy="406400"/>
          </a:xfrm>
          <a:prstGeom prst="rect">
            <a:avLst/>
          </a:prstGeom>
        </p:spPr>
      </p:pic>
      <p:sp>
        <p:nvSpPr>
          <p:cNvPr id="10" name="Rectangle 8">
            <a:extLst>
              <a:ext uri="{FF2B5EF4-FFF2-40B4-BE49-F238E27FC236}">
                <a16:creationId xmlns:a16="http://schemas.microsoft.com/office/drawing/2014/main" id="{726BE9C2-D81D-48DC-A541-B513D455DFDB}"/>
              </a:ext>
            </a:extLst>
          </p:cNvPr>
          <p:cNvSpPr/>
          <p:nvPr userDrawn="1"/>
        </p:nvSpPr>
        <p:spPr>
          <a:xfrm>
            <a:off x="4486824" y="6728101"/>
            <a:ext cx="932356" cy="129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lide Number Placeholder 5">
            <a:extLst>
              <a:ext uri="{FF2B5EF4-FFF2-40B4-BE49-F238E27FC236}">
                <a16:creationId xmlns:a16="http://schemas.microsoft.com/office/drawing/2014/main" id="{CD9B7DBF-089C-B245-8CED-4F6F4B659F64}"/>
              </a:ext>
            </a:extLst>
          </p:cNvPr>
          <p:cNvSpPr>
            <a:spLocks noGrp="1"/>
          </p:cNvSpPr>
          <p:nvPr>
            <p:ph type="sldNum" sz="quarter" idx="4"/>
          </p:nvPr>
        </p:nvSpPr>
        <p:spPr>
          <a:xfrm>
            <a:off x="7406346" y="6370572"/>
            <a:ext cx="2228850" cy="365125"/>
          </a:xfrm>
          <a:prstGeom prst="rect">
            <a:avLst/>
          </a:prstGeom>
        </p:spPr>
        <p:txBody>
          <a:bodyPr vert="horz" lIns="91440" tIns="45720" rIns="91440" bIns="45720" rtlCol="0" anchor="ctr"/>
          <a:lstStyle>
            <a:lvl1pPr algn="r">
              <a:defRPr sz="11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DFE7E55A-794E-8747-82B3-B72CF94B27E5}" type="slidenum">
              <a:rPr lang="en-US" smtClean="0"/>
              <a:pPr/>
              <a:t>‹nr.›</a:t>
            </a:fld>
            <a:endParaRPr lang="en-US" dirty="0"/>
          </a:p>
        </p:txBody>
      </p:sp>
    </p:spTree>
    <p:extLst>
      <p:ext uri="{BB962C8B-B14F-4D97-AF65-F5344CB8AC3E}">
        <p14:creationId xmlns:p14="http://schemas.microsoft.com/office/powerpoint/2010/main" val="705557114"/>
      </p:ext>
    </p:extLst>
  </p:cSld>
  <p:clrMap bg1="lt1" tx1="dk1" bg2="lt2" tx2="dk2" accent1="accent1" accent2="accent2" accent3="accent3" accent4="accent4" accent5="accent5" accent6="accent6" hlink="hlink" folHlink="folHlink"/>
  <p:sldLayoutIdLst>
    <p:sldLayoutId id="2147483732" r:id="rId1"/>
    <p:sldLayoutId id="2147483741" r:id="rId2"/>
    <p:sldLayoutId id="2147483688" r:id="rId3"/>
    <p:sldLayoutId id="2147483689" r:id="rId4"/>
    <p:sldLayoutId id="2147483744" r:id="rId5"/>
    <p:sldLayoutId id="2147483746" r:id="rId6"/>
    <p:sldLayoutId id="2147483747" r:id="rId7"/>
    <p:sldLayoutId id="2147483748" r:id="rId8"/>
  </p:sldLayoutIdLst>
  <p:hf hdr="0" ftr="0" dt="0"/>
  <p:txStyles>
    <p:titleStyle>
      <a:lvl1pPr algn="l" defTabSz="685800" rtl="0" eaLnBrk="1" latinLnBrk="0" hangingPunct="1">
        <a:lnSpc>
          <a:spcPct val="90000"/>
        </a:lnSpc>
        <a:spcBef>
          <a:spcPct val="0"/>
        </a:spcBef>
        <a:buNone/>
        <a:defRPr sz="2200" kern="1200">
          <a:solidFill>
            <a:schemeClr val="accent1"/>
          </a:solidFill>
          <a:latin typeface="Verdana" panose="020B0604030504040204" pitchFamily="34" charset="0"/>
          <a:ea typeface="Verdana" panose="020B0604030504040204" pitchFamily="34"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Verdana" panose="020B0604030504040204" pitchFamily="34" charset="0"/>
          <a:ea typeface="Verdana" panose="020B0604030504040204" pitchFamily="3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5.tiff"/><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tiff"/><Relationship Id="rId5" Type="http://schemas.microsoft.com/office/2007/relationships/hdphoto" Target="../media/hdphoto1.wdp"/><Relationship Id="rId10"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9AFB38B5-DC3D-4ED0-AB48-C854F7D70710}"/>
              </a:ext>
            </a:extLst>
          </p:cNvPr>
          <p:cNvSpPr/>
          <p:nvPr/>
        </p:nvSpPr>
        <p:spPr>
          <a:xfrm>
            <a:off x="4165600" y="6623291"/>
            <a:ext cx="1498600" cy="23470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5892AC23-94B1-4D90-B6C4-5773EB9B7495}"/>
              </a:ext>
            </a:extLst>
          </p:cNvPr>
          <p:cNvSpPr/>
          <p:nvPr/>
        </p:nvSpPr>
        <p:spPr>
          <a:xfrm>
            <a:off x="8267700" y="6056718"/>
            <a:ext cx="1498600" cy="68698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a:extLst>
              <a:ext uri="{FF2B5EF4-FFF2-40B4-BE49-F238E27FC236}">
                <a16:creationId xmlns:a16="http://schemas.microsoft.com/office/drawing/2014/main" id="{42A3AE99-847A-4FEB-A8A5-A530B807F0DC}"/>
              </a:ext>
            </a:extLst>
          </p:cNvPr>
          <p:cNvSpPr/>
          <p:nvPr/>
        </p:nvSpPr>
        <p:spPr>
          <a:xfrm>
            <a:off x="7360568" y="6048786"/>
            <a:ext cx="2048959" cy="451790"/>
          </a:xfrm>
          <a:prstGeom prst="rect">
            <a:avLst/>
          </a:prstGeom>
        </p:spPr>
        <p:txBody>
          <a:bodyPr wrap="none">
            <a:spAutoFit/>
          </a:bodyPr>
          <a:lstStyle/>
          <a:p>
            <a:pPr>
              <a:lnSpc>
                <a:spcPct val="150000"/>
              </a:lnSpc>
            </a:pPr>
            <a:r>
              <a:rPr lang="da-DK" b="1">
                <a:solidFill>
                  <a:schemeClr val="accent1"/>
                </a:solidFill>
                <a:latin typeface="Verdana" panose="020B0604030504040204" pitchFamily="34" charset="0"/>
                <a:ea typeface="Verdana" panose="020B0604030504040204" pitchFamily="34" charset="0"/>
                <a:cs typeface="Verdana" panose="020B0604030504040204" pitchFamily="34" charset="0"/>
              </a:rPr>
              <a:t>MOOS-BJERRE</a:t>
            </a:r>
          </a:p>
        </p:txBody>
      </p:sp>
      <p:pic>
        <p:nvPicPr>
          <p:cNvPr id="17" name="Billede 16">
            <a:extLst>
              <a:ext uri="{FF2B5EF4-FFF2-40B4-BE49-F238E27FC236}">
                <a16:creationId xmlns:a16="http://schemas.microsoft.com/office/drawing/2014/main" id="{452980CA-574B-4EDC-98E2-AB99309724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9295" y="5412397"/>
            <a:ext cx="1111504" cy="644673"/>
          </a:xfrm>
          <a:prstGeom prst="rect">
            <a:avLst/>
          </a:prstGeom>
        </p:spPr>
      </p:pic>
      <p:sp>
        <p:nvSpPr>
          <p:cNvPr id="13" name="Rektangel 12">
            <a:extLst>
              <a:ext uri="{FF2B5EF4-FFF2-40B4-BE49-F238E27FC236}">
                <a16:creationId xmlns:a16="http://schemas.microsoft.com/office/drawing/2014/main" id="{46561EB6-5B33-4539-AED8-6CCE9AFC1D01}"/>
              </a:ext>
            </a:extLst>
          </p:cNvPr>
          <p:cNvSpPr/>
          <p:nvPr/>
        </p:nvSpPr>
        <p:spPr>
          <a:xfrm>
            <a:off x="0" y="-111760"/>
            <a:ext cx="9906000" cy="4978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Undertitel 2">
            <a:extLst>
              <a:ext uri="{FF2B5EF4-FFF2-40B4-BE49-F238E27FC236}">
                <a16:creationId xmlns:a16="http://schemas.microsoft.com/office/drawing/2014/main" id="{B6DD6907-9A29-4560-A310-EBDDBA5D26DB}"/>
              </a:ext>
            </a:extLst>
          </p:cNvPr>
          <p:cNvSpPr>
            <a:spLocks noGrp="1"/>
          </p:cNvSpPr>
          <p:nvPr/>
        </p:nvSpPr>
        <p:spPr>
          <a:xfrm>
            <a:off x="1265386" y="2035378"/>
            <a:ext cx="7244223" cy="7223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2000" b="1" dirty="0">
                <a:solidFill>
                  <a:schemeClr val="bg1"/>
                </a:solidFill>
                <a:latin typeface="Verdana" panose="020B0604030504040204" pitchFamily="34" charset="0"/>
                <a:ea typeface="Verdana" panose="020B0604030504040204" pitchFamily="34" charset="0"/>
              </a:rPr>
              <a:t>Mangfoldighed blandt højskolernes kursister</a:t>
            </a:r>
          </a:p>
          <a:p>
            <a:endParaRPr lang="da-DK" sz="2200" i="1" dirty="0">
              <a:solidFill>
                <a:schemeClr val="bg1"/>
              </a:solidFill>
              <a:latin typeface="Verdana" panose="020B0604030504040204" pitchFamily="34" charset="0"/>
              <a:ea typeface="Verdana" panose="020B0604030504040204" pitchFamily="34" charset="0"/>
            </a:endParaRPr>
          </a:p>
          <a:p>
            <a:pPr lvl="0"/>
            <a:r>
              <a:rPr lang="da-DK" sz="2200" i="1" dirty="0">
                <a:solidFill>
                  <a:schemeClr val="bg1"/>
                </a:solidFill>
                <a:latin typeface="Verdana" panose="020B0604030504040204" pitchFamily="34" charset="0"/>
                <a:ea typeface="Verdana" panose="020B0604030504040204" pitchFamily="34" charset="0"/>
              </a:rPr>
              <a:t>8. Juli 2021</a:t>
            </a:r>
          </a:p>
        </p:txBody>
      </p:sp>
      <p:sp>
        <p:nvSpPr>
          <p:cNvPr id="16" name="Rektangel 15">
            <a:extLst>
              <a:ext uri="{FF2B5EF4-FFF2-40B4-BE49-F238E27FC236}">
                <a16:creationId xmlns:a16="http://schemas.microsoft.com/office/drawing/2014/main" id="{0A919037-2F87-4273-B8F7-BA7D0344587D}"/>
              </a:ext>
            </a:extLst>
          </p:cNvPr>
          <p:cNvSpPr/>
          <p:nvPr/>
        </p:nvSpPr>
        <p:spPr>
          <a:xfrm>
            <a:off x="0" y="4732127"/>
            <a:ext cx="9906000" cy="234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lede 2">
            <a:extLst>
              <a:ext uri="{FF2B5EF4-FFF2-40B4-BE49-F238E27FC236}">
                <a16:creationId xmlns:a16="http://schemas.microsoft.com/office/drawing/2014/main" id="{64AD7980-0BDF-4140-B328-46D47744AA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055" y="5039667"/>
            <a:ext cx="3599688" cy="1801368"/>
          </a:xfrm>
          <a:prstGeom prst="rect">
            <a:avLst/>
          </a:prstGeom>
        </p:spPr>
      </p:pic>
    </p:spTree>
    <p:extLst>
      <p:ext uri="{BB962C8B-B14F-4D97-AF65-F5344CB8AC3E}">
        <p14:creationId xmlns:p14="http://schemas.microsoft.com/office/powerpoint/2010/main" val="4281287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Flest kvinder tager på både korte og lange højskolekurser</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4850" y="1391807"/>
            <a:ext cx="3934044" cy="4074385"/>
          </a:xfrm>
          <a:prstGeom prst="rect">
            <a:avLst/>
          </a:prstGeom>
        </p:spPr>
        <p:txBody>
          <a:bodyPr vert="horz" wrap="square" lIns="0" tIns="0" rIns="0" bIns="0" rtlCol="0">
            <a:noAutofit/>
          </a:bodyPr>
          <a:lstStyle/>
          <a:p>
            <a:pPr algn="just">
              <a:lnSpc>
                <a:spcPct val="114000"/>
              </a:lnSpc>
            </a:pPr>
            <a:r>
              <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Lidt flere kvinder end mænd på lange højskolekurser</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Kønsfordelingen er skæv ved lange højskolekurser, hvor 59 pct. af kursisterne er kvinder mens 41 pct. er mænd. Til sammenligning gælder en næsten lige kønsfordeling i befolkningen i alderen 0-29, hvor 49 pct. er kvinder mens 51 pct. er mænd. </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Den skæve kønsfordeling på de lange kurser er før blevet undersøgt af højskolerne, og vurderes bl.a. at hænge sammen med at unge mænd generelt forsøger at booke et ophold senere end kvinder, fagtilbuddet på kurserne, samt muligvis skævheder i valg af informationsplatforme og materiale. </a:t>
            </a: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Væsentlig flere kvinder end mænd på korte højskolekurser end mænd</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Langt størstedelen af kursisterne på korte højskolekurser er kvinder (71 pct.). Det betyder, at kønsfordelingen på korte højskolekurser er mere skæv end på lange. </a:t>
            </a: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10</a:t>
            </a:fld>
            <a:endParaRPr lang="da-DK" dirty="0"/>
          </a:p>
        </p:txBody>
      </p:sp>
      <p:graphicFrame>
        <p:nvGraphicFramePr>
          <p:cNvPr id="9" name="Diagram 8">
            <a:extLst>
              <a:ext uri="{FF2B5EF4-FFF2-40B4-BE49-F238E27FC236}">
                <a16:creationId xmlns:a16="http://schemas.microsoft.com/office/drawing/2014/main" id="{F9E0B7A8-99CB-413F-BBB8-3DB8540D4734}"/>
              </a:ext>
            </a:extLst>
          </p:cNvPr>
          <p:cNvGraphicFramePr>
            <a:graphicFrameLocks/>
          </p:cNvGraphicFramePr>
          <p:nvPr>
            <p:extLst>
              <p:ext uri="{D42A27DB-BD31-4B8C-83A1-F6EECF244321}">
                <p14:modId xmlns:p14="http://schemas.microsoft.com/office/powerpoint/2010/main" val="3111847697"/>
              </p:ext>
            </p:extLst>
          </p:nvPr>
        </p:nvGraphicFramePr>
        <p:xfrm>
          <a:off x="5443677" y="3815128"/>
          <a:ext cx="4251249" cy="2455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felt 1">
            <a:extLst>
              <a:ext uri="{FF2B5EF4-FFF2-40B4-BE49-F238E27FC236}">
                <a16:creationId xmlns:a16="http://schemas.microsoft.com/office/drawing/2014/main" id="{152300EA-FA29-44C2-8967-4AF3422833E1}"/>
              </a:ext>
            </a:extLst>
          </p:cNvPr>
          <p:cNvSpPr txBox="1"/>
          <p:nvPr/>
        </p:nvSpPr>
        <p:spPr>
          <a:xfrm>
            <a:off x="613542" y="6345560"/>
            <a:ext cx="8050704" cy="369332"/>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individuelle højskolekursister, der sammenlignes antal kursister i skoleåret 2019 (højskolekursister) med 1. januar 2019 (hele befolkningen). FOHOJ01/FOLK2</a:t>
            </a:r>
          </a:p>
        </p:txBody>
      </p:sp>
      <p:graphicFrame>
        <p:nvGraphicFramePr>
          <p:cNvPr id="11" name="Diagram 10">
            <a:extLst>
              <a:ext uri="{FF2B5EF4-FFF2-40B4-BE49-F238E27FC236}">
                <a16:creationId xmlns:a16="http://schemas.microsoft.com/office/drawing/2014/main" id="{26DBC0F1-7CE1-40ED-B941-ABCF9CE6E768}"/>
              </a:ext>
            </a:extLst>
          </p:cNvPr>
          <p:cNvGraphicFramePr>
            <a:graphicFrameLocks/>
          </p:cNvGraphicFramePr>
          <p:nvPr>
            <p:extLst>
              <p:ext uri="{D42A27DB-BD31-4B8C-83A1-F6EECF244321}">
                <p14:modId xmlns:p14="http://schemas.microsoft.com/office/powerpoint/2010/main" val="1454905973"/>
              </p:ext>
            </p:extLst>
          </p:nvPr>
        </p:nvGraphicFramePr>
        <p:xfrm>
          <a:off x="5443678" y="1284423"/>
          <a:ext cx="4203242" cy="25307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209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Køn og alder på de lange kurser</a:t>
            </a:r>
          </a:p>
        </p:txBody>
      </p: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11</a:t>
            </a:fld>
            <a:endParaRPr lang="da-DK" dirty="0"/>
          </a:p>
        </p:txBody>
      </p:sp>
      <p:sp>
        <p:nvSpPr>
          <p:cNvPr id="12" name="Tekstfelt 11">
            <a:extLst>
              <a:ext uri="{FF2B5EF4-FFF2-40B4-BE49-F238E27FC236}">
                <a16:creationId xmlns:a16="http://schemas.microsoft.com/office/drawing/2014/main" id="{EF644CFA-5954-304C-8B2D-2FDCAFE00972}"/>
              </a:ext>
            </a:extLst>
          </p:cNvPr>
          <p:cNvSpPr txBox="1"/>
          <p:nvPr/>
        </p:nvSpPr>
        <p:spPr>
          <a:xfrm>
            <a:off x="704850" y="1391807"/>
            <a:ext cx="3934044" cy="4074385"/>
          </a:xfrm>
          <a:prstGeom prst="rect">
            <a:avLst/>
          </a:prstGeom>
        </p:spPr>
        <p:txBody>
          <a:bodyPr vert="horz" wrap="square" lIns="0" tIns="0" rIns="0" bIns="0" rtlCol="0">
            <a:noAutofit/>
          </a:bodyPr>
          <a:lstStyle/>
          <a:p>
            <a:pPr algn="just">
              <a:lnSpc>
                <a:spcPct val="114000"/>
              </a:lnSpc>
            </a:pPr>
            <a:r>
              <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Unge kvinder udgør den største andel af kursisterne på lange højskolekurser</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I perioden 2016-2019 har kvinder i alderen 20-29 udgjort den største andel af kursisterne på lange højskolekurser, og det er endvidere tydeligt, at mænd i samme aldersgruppe (20-29) udgør den næststørste andel. Det ses samtidig, at kønsfordelingen har forandret sig en smule over tid. Kønsfordelingen er således blevet mere ‘skæv’ med årene. </a:t>
            </a:r>
          </a:p>
        </p:txBody>
      </p:sp>
      <p:sp>
        <p:nvSpPr>
          <p:cNvPr id="13" name="Tekstfelt 12">
            <a:extLst>
              <a:ext uri="{FF2B5EF4-FFF2-40B4-BE49-F238E27FC236}">
                <a16:creationId xmlns:a16="http://schemas.microsoft.com/office/drawing/2014/main" id="{3429BC63-9E49-3546-99C6-78DA90DA87D5}"/>
              </a:ext>
            </a:extLst>
          </p:cNvPr>
          <p:cNvSpPr txBox="1"/>
          <p:nvPr/>
        </p:nvSpPr>
        <p:spPr>
          <a:xfrm>
            <a:off x="5340131" y="1355295"/>
            <a:ext cx="3934044" cy="4074385"/>
          </a:xfrm>
          <a:prstGeom prst="rect">
            <a:avLst/>
          </a:prstGeom>
        </p:spPr>
        <p:txBody>
          <a:bodyPr vert="horz" wrap="square" lIns="0" tIns="0" rIns="0" bIns="0" rtlCol="0">
            <a:noAutofit/>
          </a:bodyPr>
          <a:lstStyle/>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I 2016 udgjorde 30 pct. af kursisterne på lange højskolekurser mænd og 33 pct. kvinder. I 2019 gjaldt det, at 27 pct. var mænd, mens 37 pct. var kvinder.</a:t>
            </a: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Derudover findes der en lidt større andel af kvinder over 50 år i 2019, end der har gjort tidligere. </a:t>
            </a: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Aldersfordelingen har været forholdsvis uforandret siden 2016 med en overrepræsentation af de 20-29 årige på lange højskolekurser. </a:t>
            </a:r>
          </a:p>
          <a:p>
            <a:pPr algn="just"/>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endPar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sp>
        <p:nvSpPr>
          <p:cNvPr id="14" name="Tekstfelt 13">
            <a:extLst>
              <a:ext uri="{FF2B5EF4-FFF2-40B4-BE49-F238E27FC236}">
                <a16:creationId xmlns:a16="http://schemas.microsoft.com/office/drawing/2014/main" id="{6DA2CF94-0D8E-3F4D-B084-CD792FA0D0EC}"/>
              </a:ext>
            </a:extLst>
          </p:cNvPr>
          <p:cNvSpPr txBox="1"/>
          <p:nvPr/>
        </p:nvSpPr>
        <p:spPr>
          <a:xfrm>
            <a:off x="613542" y="6236366"/>
            <a:ext cx="8050704" cy="369332"/>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individuelle højskolekursister, der sammenlignes antal kursister i skoleåret 2016, 2017, 2018 og 2019. Mellemlange og lange højskolekurser fremgår som en samlet kategori.</a:t>
            </a:r>
          </a:p>
        </p:txBody>
      </p:sp>
      <p:graphicFrame>
        <p:nvGraphicFramePr>
          <p:cNvPr id="8" name="Diagram 7">
            <a:extLst>
              <a:ext uri="{FF2B5EF4-FFF2-40B4-BE49-F238E27FC236}">
                <a16:creationId xmlns:a16="http://schemas.microsoft.com/office/drawing/2014/main" id="{A10AAA30-45DC-2048-81CD-DA20B8592924}"/>
              </a:ext>
            </a:extLst>
          </p:cNvPr>
          <p:cNvGraphicFramePr>
            <a:graphicFrameLocks/>
          </p:cNvGraphicFramePr>
          <p:nvPr>
            <p:extLst>
              <p:ext uri="{D42A27DB-BD31-4B8C-83A1-F6EECF244321}">
                <p14:modId xmlns:p14="http://schemas.microsoft.com/office/powerpoint/2010/main" val="3111980573"/>
              </p:ext>
            </p:extLst>
          </p:nvPr>
        </p:nvGraphicFramePr>
        <p:xfrm>
          <a:off x="241300" y="3429000"/>
          <a:ext cx="9563100" cy="2810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532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Køn og alder på de korte kurser</a:t>
            </a:r>
          </a:p>
        </p:txBody>
      </p: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12</a:t>
            </a:fld>
            <a:endParaRPr lang="da-DK" dirty="0"/>
          </a:p>
        </p:txBody>
      </p:sp>
      <p:sp>
        <p:nvSpPr>
          <p:cNvPr id="12" name="Tekstfelt 11">
            <a:extLst>
              <a:ext uri="{FF2B5EF4-FFF2-40B4-BE49-F238E27FC236}">
                <a16:creationId xmlns:a16="http://schemas.microsoft.com/office/drawing/2014/main" id="{EF644CFA-5954-304C-8B2D-2FDCAFE00972}"/>
              </a:ext>
            </a:extLst>
          </p:cNvPr>
          <p:cNvSpPr txBox="1"/>
          <p:nvPr/>
        </p:nvSpPr>
        <p:spPr>
          <a:xfrm>
            <a:off x="704850" y="1391807"/>
            <a:ext cx="3934044" cy="4074385"/>
          </a:xfrm>
          <a:prstGeom prst="rect">
            <a:avLst/>
          </a:prstGeom>
        </p:spPr>
        <p:txBody>
          <a:bodyPr vert="horz" wrap="square" lIns="0" tIns="0" rIns="0" bIns="0" rtlCol="0">
            <a:noAutofit/>
          </a:bodyPr>
          <a:lstStyle/>
          <a:p>
            <a:pPr algn="just">
              <a:lnSpc>
                <a:spcPct val="114000"/>
              </a:lnSpc>
            </a:pPr>
            <a:r>
              <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Kvinder på 50 år og derover har udgjort over halvdelen af alle kursister på korte højskole-kurser de foregående fire år</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Tabellen nedenfor viser, at kvinder i alderen 50 år eller derover siden 2016 og frem har været de mest frekvente kursister på korte højskolekurser. </a:t>
            </a:r>
          </a:p>
          <a:p>
            <a:pPr algn="just">
              <a:lnSpc>
                <a:spcPct val="114000"/>
              </a:lnSpc>
            </a:pPr>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sp>
        <p:nvSpPr>
          <p:cNvPr id="13" name="Tekstfelt 12">
            <a:extLst>
              <a:ext uri="{FF2B5EF4-FFF2-40B4-BE49-F238E27FC236}">
                <a16:creationId xmlns:a16="http://schemas.microsoft.com/office/drawing/2014/main" id="{3429BC63-9E49-3546-99C6-78DA90DA87D5}"/>
              </a:ext>
            </a:extLst>
          </p:cNvPr>
          <p:cNvSpPr txBox="1"/>
          <p:nvPr/>
        </p:nvSpPr>
        <p:spPr>
          <a:xfrm>
            <a:off x="5340131" y="1355295"/>
            <a:ext cx="3934044" cy="4074385"/>
          </a:xfrm>
          <a:prstGeom prst="rect">
            <a:avLst/>
          </a:prstGeom>
        </p:spPr>
        <p:txBody>
          <a:bodyPr vert="horz" wrap="square" lIns="0" tIns="0" rIns="0" bIns="0" rtlCol="0">
            <a:noAutofit/>
          </a:bodyPr>
          <a:lstStyle/>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Den næststørste gruppe er mænd i alderen 50 år på de korte højskolekurser. Det ses samtidig at køns- og aldersfordelingen blandt kursister har været forholdsvis uændret siden 2016.  Da det ikke har været muligt at finde tal fra før år 2016, kan det ikke udelukkes at denne sammenhæng går endnu længere tilbage i tiden.</a:t>
            </a:r>
          </a:p>
          <a:p>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endPar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sp>
        <p:nvSpPr>
          <p:cNvPr id="14" name="Tekstfelt 13">
            <a:extLst>
              <a:ext uri="{FF2B5EF4-FFF2-40B4-BE49-F238E27FC236}">
                <a16:creationId xmlns:a16="http://schemas.microsoft.com/office/drawing/2014/main" id="{6DA2CF94-0D8E-3F4D-B084-CD792FA0D0EC}"/>
              </a:ext>
            </a:extLst>
          </p:cNvPr>
          <p:cNvSpPr txBox="1"/>
          <p:nvPr/>
        </p:nvSpPr>
        <p:spPr>
          <a:xfrm>
            <a:off x="613542" y="6236366"/>
            <a:ext cx="8050704" cy="369332"/>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individuelle højskolekursister, der sammenlignes antal kursister i skoleåret 2016, 2017, 2018 og 2019. Tal fra tidligere år end 2016 findes ikke i Statistikbanken. FOHOJ02A/FOHOJ03A/FOLK2.</a:t>
            </a:r>
          </a:p>
        </p:txBody>
      </p:sp>
      <p:graphicFrame>
        <p:nvGraphicFramePr>
          <p:cNvPr id="8" name="Diagram 7">
            <a:extLst>
              <a:ext uri="{FF2B5EF4-FFF2-40B4-BE49-F238E27FC236}">
                <a16:creationId xmlns:a16="http://schemas.microsoft.com/office/drawing/2014/main" id="{1070997A-22A2-114E-883E-0FDEDC9FD683}"/>
              </a:ext>
            </a:extLst>
          </p:cNvPr>
          <p:cNvGraphicFramePr>
            <a:graphicFrameLocks/>
          </p:cNvGraphicFramePr>
          <p:nvPr>
            <p:extLst>
              <p:ext uri="{D42A27DB-BD31-4B8C-83A1-F6EECF244321}">
                <p14:modId xmlns:p14="http://schemas.microsoft.com/office/powerpoint/2010/main" val="218808410"/>
              </p:ext>
            </p:extLst>
          </p:nvPr>
        </p:nvGraphicFramePr>
        <p:xfrm>
          <a:off x="177800" y="3392487"/>
          <a:ext cx="9469120" cy="2706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1971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Færre unge med anden etnisk herkomst på lange højskolekurser </a:t>
            </a:r>
          </a:p>
        </p:txBody>
      </p: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13</a:t>
            </a:fld>
            <a:endParaRPr lang="da-DK" dirty="0"/>
          </a:p>
        </p:txBody>
      </p:sp>
      <p:sp>
        <p:nvSpPr>
          <p:cNvPr id="9" name="Tekstfelt 8">
            <a:extLst>
              <a:ext uri="{FF2B5EF4-FFF2-40B4-BE49-F238E27FC236}">
                <a16:creationId xmlns:a16="http://schemas.microsoft.com/office/drawing/2014/main" id="{31334994-2424-40A2-9E02-0D92FD02418B}"/>
              </a:ext>
            </a:extLst>
          </p:cNvPr>
          <p:cNvSpPr txBox="1"/>
          <p:nvPr/>
        </p:nvSpPr>
        <p:spPr>
          <a:xfrm>
            <a:off x="613542" y="6236366"/>
            <a:ext cx="8050704" cy="646331"/>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individuelle højskolekursister, der sammenlignes antal kursister i skoleåret 2019 (højskolekursister) med 1. januar 2019 (hele befolkningen). FOHOJ01/FOLKE1. Indvandrere er defineret som personer, som er født i udlandet, og hvor ingen af forældrene er danske statsborgere. Efterkommere er defineret som personer, som er født i Danmark, og hvor ingen af forældrene er født i Danmark eller har dansk statsborgerskab. </a:t>
            </a:r>
          </a:p>
        </p:txBody>
      </p:sp>
      <p:cxnSp>
        <p:nvCxnSpPr>
          <p:cNvPr id="8" name="Lige forbindelse 7">
            <a:extLst>
              <a:ext uri="{FF2B5EF4-FFF2-40B4-BE49-F238E27FC236}">
                <a16:creationId xmlns:a16="http://schemas.microsoft.com/office/drawing/2014/main" id="{B0AE411C-6D81-3F46-931E-965B06913E68}"/>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10" name="Tekstfelt 9">
            <a:extLst>
              <a:ext uri="{FF2B5EF4-FFF2-40B4-BE49-F238E27FC236}">
                <a16:creationId xmlns:a16="http://schemas.microsoft.com/office/drawing/2014/main" id="{DF70CAC6-D152-5044-BB4B-516DBCBDA54A}"/>
              </a:ext>
            </a:extLst>
          </p:cNvPr>
          <p:cNvSpPr txBox="1"/>
          <p:nvPr/>
        </p:nvSpPr>
        <p:spPr>
          <a:xfrm>
            <a:off x="704850" y="1355295"/>
            <a:ext cx="3934044" cy="4074385"/>
          </a:xfrm>
          <a:prstGeom prst="rect">
            <a:avLst/>
          </a:prstGeom>
        </p:spPr>
        <p:txBody>
          <a:bodyPr vert="horz" wrap="square" lIns="0" tIns="0" rIns="0" bIns="0" rtlCol="0">
            <a:noAutofit/>
          </a:bodyPr>
          <a:lstStyle/>
          <a:p>
            <a:pPr algn="just">
              <a:lnSpc>
                <a:spcPct val="114000"/>
              </a:lnSpc>
            </a:pPr>
            <a:r>
              <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Færre unge kursister med anden etnisk herkomst</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Tallene viser en underrepræsentation af unge med anden etnisk herkomst på lange højskolekurser sammenlignet med befolkningen. I hele befolkningen blandt 18-25 årige (søjle 3) udgør unge indvandrere eller efterkommere fra ikke-vestlige lande omkring 11 pct. af befolkningen, mens det for kursister på lange højskolekurser gælder mellem 4 og 5 pct., alt efter hvilken opgørelsesmetode, der anvendes (søjle 1 og 2). </a:t>
            </a: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Forskellen i de to opgørelsesmetoder i søjle 1 og 2 er, at en stor gruppe af højskolekursister kategoriseres som ”uoplyst” med hensyn til etnisk herkomst. Dette gør det vanskeligt at sammenligne tallene for hhv. lange højskolekurser og befolkningen, og ”skævvrider” beregningen af de øvrige andele. Når uoplyst-kategorien fjernes (søjle 2), tydeliggøres det dog, at unge med anden etnisk herkomst er </a:t>
            </a:r>
            <a:r>
              <a:rPr lang="da-DK" sz="1100" dirty="0" err="1">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under-repræsenterede</a:t>
            </a: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 på højskoler sammenlignet med befolkningen. </a:t>
            </a: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Danmarks Statistik oplyser dog, at uoplyst i overvejende grad dækker over internationale elever fra udlandet uden dansk cpr-nummer, dvs. unge, som ikke er bosiddende i Danmark. </a:t>
            </a:r>
          </a:p>
        </p:txBody>
      </p:sp>
      <p:graphicFrame>
        <p:nvGraphicFramePr>
          <p:cNvPr id="11" name="Diagram 10">
            <a:extLst>
              <a:ext uri="{FF2B5EF4-FFF2-40B4-BE49-F238E27FC236}">
                <a16:creationId xmlns:a16="http://schemas.microsoft.com/office/drawing/2014/main" id="{9C0ED58C-F319-0843-BDBB-6CBC52CDB4C3}"/>
              </a:ext>
            </a:extLst>
          </p:cNvPr>
          <p:cNvGraphicFramePr>
            <a:graphicFrameLocks/>
          </p:cNvGraphicFramePr>
          <p:nvPr>
            <p:extLst>
              <p:ext uri="{D42A27DB-BD31-4B8C-83A1-F6EECF244321}">
                <p14:modId xmlns:p14="http://schemas.microsoft.com/office/powerpoint/2010/main" val="2585486293"/>
              </p:ext>
            </p:extLst>
          </p:nvPr>
        </p:nvGraphicFramePr>
        <p:xfrm>
          <a:off x="5072135" y="1355295"/>
          <a:ext cx="4572000" cy="4881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099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fontScale="90000"/>
          </a:bodyPr>
          <a:lstStyle/>
          <a:p>
            <a:r>
              <a:rPr lang="da-DK" sz="2000" b="0" dirty="0"/>
              <a:t>Andelen af kursister med anden etnisk herkomst på lange højskolekurser er faldet svagt de seneste år </a:t>
            </a:r>
          </a:p>
        </p:txBody>
      </p: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14</a:t>
            </a:fld>
            <a:endParaRPr lang="da-DK" dirty="0"/>
          </a:p>
        </p:txBody>
      </p:sp>
      <p:sp>
        <p:nvSpPr>
          <p:cNvPr id="14" name="Tekstfelt 13">
            <a:extLst>
              <a:ext uri="{FF2B5EF4-FFF2-40B4-BE49-F238E27FC236}">
                <a16:creationId xmlns:a16="http://schemas.microsoft.com/office/drawing/2014/main" id="{D0D6A8A4-491C-0F4F-8B77-7C7AB7504F74}"/>
              </a:ext>
            </a:extLst>
          </p:cNvPr>
          <p:cNvSpPr txBox="1"/>
          <p:nvPr/>
        </p:nvSpPr>
        <p:spPr>
          <a:xfrm>
            <a:off x="704850" y="1355295"/>
            <a:ext cx="3934044" cy="1565705"/>
          </a:xfrm>
          <a:prstGeom prst="rect">
            <a:avLst/>
          </a:prstGeom>
        </p:spPr>
        <p:txBody>
          <a:bodyPr vert="horz" wrap="square" lIns="0" tIns="0" rIns="0" bIns="0" rtlCol="0">
            <a:noAutofit/>
          </a:bodyPr>
          <a:lstStyle/>
          <a:p>
            <a:pPr algn="just">
              <a:lnSpc>
                <a:spcPct val="114000"/>
              </a:lnSpc>
            </a:pPr>
            <a:r>
              <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Færre unge kursister med anden etnisk herkomst siden 2016</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Andelen af kursister i alderen 0-29 år med anden etnisk herkomst på de lange højskolekurser er faldet svagt siden 2016. I 2016 udgjorde 9 pct. af kursisterne indvandrere fra ikke-vestlige lande, mens andelen i år 2019 for samme gruppe er 4 pct. </a:t>
            </a:r>
          </a:p>
        </p:txBody>
      </p:sp>
      <p:sp>
        <p:nvSpPr>
          <p:cNvPr id="15" name="Tekstfelt 14">
            <a:extLst>
              <a:ext uri="{FF2B5EF4-FFF2-40B4-BE49-F238E27FC236}">
                <a16:creationId xmlns:a16="http://schemas.microsoft.com/office/drawing/2014/main" id="{8DF3CF4A-71F4-1444-BADE-6AF1EAC63FBB}"/>
              </a:ext>
            </a:extLst>
          </p:cNvPr>
          <p:cNvSpPr txBox="1"/>
          <p:nvPr/>
        </p:nvSpPr>
        <p:spPr>
          <a:xfrm>
            <a:off x="5340131" y="1355295"/>
            <a:ext cx="3934044" cy="1045005"/>
          </a:xfrm>
          <a:prstGeom prst="rect">
            <a:avLst/>
          </a:prstGeom>
        </p:spPr>
        <p:txBody>
          <a:bodyPr vert="horz" wrap="square" lIns="0" tIns="0" rIns="0" bIns="0" rtlCol="0">
            <a:noAutofit/>
          </a:bodyPr>
          <a:lstStyle/>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Det ses samtidig at andelen af unge kursister på lange højskolekurser med dansk oprindelse er steget fra 88 pct. i 2016 til 93 pct. i 2019. Forskellen i andelene er dog minimal, hvorfor det er vigtigt at understrege, at faldet kun er svagt. </a:t>
            </a:r>
          </a:p>
          <a:p>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endPar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sp>
        <p:nvSpPr>
          <p:cNvPr id="16" name="Tekstfelt 15">
            <a:extLst>
              <a:ext uri="{FF2B5EF4-FFF2-40B4-BE49-F238E27FC236}">
                <a16:creationId xmlns:a16="http://schemas.microsoft.com/office/drawing/2014/main" id="{BDA4EF27-9465-A845-8466-FEEEBC2275DD}"/>
              </a:ext>
            </a:extLst>
          </p:cNvPr>
          <p:cNvSpPr txBox="1"/>
          <p:nvPr/>
        </p:nvSpPr>
        <p:spPr>
          <a:xfrm>
            <a:off x="613542" y="6075146"/>
            <a:ext cx="8050704" cy="646331"/>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individuelle højskolekursister, der sammenlignes antal kursister i skoleåret 2016, 2017, 2018 og 2019. Mellemlange og lange højskolekurser fremgår som en samlet kategori. FOHOJ01. ‘Uoplyst mv.’-kategorien er udeladt. </a:t>
            </a:r>
          </a:p>
          <a:p>
            <a:r>
              <a:rPr lang="da-DK" sz="900" dirty="0">
                <a:solidFill>
                  <a:schemeClr val="tx1">
                    <a:lumMod val="65000"/>
                    <a:lumOff val="35000"/>
                  </a:schemeClr>
                </a:solidFill>
                <a:latin typeface="Verdana" panose="020B0604030504040204" pitchFamily="34" charset="0"/>
                <a:ea typeface="Verdana" panose="020B0604030504040204" pitchFamily="34" charset="0"/>
              </a:rPr>
              <a:t>Indvandrere er defineret som personer, som er født i udlandet, og hvor ingen af forældrene er danske statsborgere. Efterkommere er defineret som personer, som er født i Danmark, og hvor ingen af forældrene er født i Danmark eller har dansk statsborgerskab. </a:t>
            </a:r>
          </a:p>
        </p:txBody>
      </p:sp>
      <p:graphicFrame>
        <p:nvGraphicFramePr>
          <p:cNvPr id="8" name="Diagram 7">
            <a:extLst>
              <a:ext uri="{FF2B5EF4-FFF2-40B4-BE49-F238E27FC236}">
                <a16:creationId xmlns:a16="http://schemas.microsoft.com/office/drawing/2014/main" id="{5F762ED5-FC81-7945-8743-39A4A5375AC6}"/>
              </a:ext>
            </a:extLst>
          </p:cNvPr>
          <p:cNvGraphicFramePr>
            <a:graphicFrameLocks/>
          </p:cNvGraphicFramePr>
          <p:nvPr>
            <p:extLst>
              <p:ext uri="{D42A27DB-BD31-4B8C-83A1-F6EECF244321}">
                <p14:modId xmlns:p14="http://schemas.microsoft.com/office/powerpoint/2010/main" val="728909023"/>
              </p:ext>
            </p:extLst>
          </p:nvPr>
        </p:nvGraphicFramePr>
        <p:xfrm>
          <a:off x="704851" y="3086101"/>
          <a:ext cx="8569324"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093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Færre med anden etnisk herkomst på korte højskolekurser </a:t>
            </a:r>
          </a:p>
        </p:txBody>
      </p: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15</a:t>
            </a:fld>
            <a:endParaRPr lang="da-DK" dirty="0"/>
          </a:p>
        </p:txBody>
      </p:sp>
      <p:sp>
        <p:nvSpPr>
          <p:cNvPr id="9" name="Tekstfelt 8">
            <a:extLst>
              <a:ext uri="{FF2B5EF4-FFF2-40B4-BE49-F238E27FC236}">
                <a16:creationId xmlns:a16="http://schemas.microsoft.com/office/drawing/2014/main" id="{31334994-2424-40A2-9E02-0D92FD02418B}"/>
              </a:ext>
            </a:extLst>
          </p:cNvPr>
          <p:cNvSpPr txBox="1"/>
          <p:nvPr/>
        </p:nvSpPr>
        <p:spPr>
          <a:xfrm>
            <a:off x="590310" y="6213646"/>
            <a:ext cx="8015773" cy="646331"/>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individuelle højskolekursister, der sammenlignes antal kursister i skoleåret 2019 (højskolekursister) med 1. januar 2019 (hele befolkningen). FOHOJ01/FOLKE1. Indvandrere er defineret som personer, som er født i udlandet, og hvor ingen af forældrene er danske statsborgere. Efterkommere er defineret som personer, som er født i Danmark, og hvor ingen af forældrene er født i Danmark eller har dansk statsborgerskab. </a:t>
            </a:r>
            <a:endParaRPr lang="da-DK" sz="900" dirty="0">
              <a:solidFill>
                <a:schemeClr val="tx1">
                  <a:lumMod val="65000"/>
                  <a:lumOff val="35000"/>
                </a:schemeClr>
              </a:solidFill>
              <a:highlight>
                <a:srgbClr val="FFFF00"/>
              </a:highlight>
              <a:latin typeface="Verdana" panose="020B0604030504040204" pitchFamily="34" charset="0"/>
              <a:ea typeface="Verdana" panose="020B0604030504040204" pitchFamily="34" charset="0"/>
            </a:endParaRPr>
          </a:p>
        </p:txBody>
      </p:sp>
      <p:sp>
        <p:nvSpPr>
          <p:cNvPr id="7" name="Tekstfelt 6">
            <a:extLst>
              <a:ext uri="{FF2B5EF4-FFF2-40B4-BE49-F238E27FC236}">
                <a16:creationId xmlns:a16="http://schemas.microsoft.com/office/drawing/2014/main" id="{62B56FA5-21AE-F948-9657-595297652F53}"/>
              </a:ext>
            </a:extLst>
          </p:cNvPr>
          <p:cNvSpPr txBox="1"/>
          <p:nvPr/>
        </p:nvSpPr>
        <p:spPr>
          <a:xfrm>
            <a:off x="704850" y="1355295"/>
            <a:ext cx="3867148" cy="4074385"/>
          </a:xfrm>
          <a:prstGeom prst="rect">
            <a:avLst/>
          </a:prstGeom>
        </p:spPr>
        <p:txBody>
          <a:bodyPr vert="horz" wrap="square" lIns="0" tIns="0" rIns="0" bIns="0" rtlCol="0">
            <a:noAutofit/>
          </a:bodyPr>
          <a:lstStyle/>
          <a:p>
            <a:pPr algn="just">
              <a:lnSpc>
                <a:spcPct val="114000"/>
              </a:lnSpc>
            </a:pPr>
            <a:r>
              <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Personer med anden etnisk herkomst er underrepræsenterede på korte højskolekurser</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Langt størstedelen af kursisterne på korte højskolekurser har dansk oprindelse (93-97 pct. alt efter opgørelsesmetode). Samtidig ses det, at kun få procent udgør indvandrere fra vestlige lande (2 pct.), indvandrere fra ikke-vestlige lande (0,2-0,4 pct.), efterkommere fra vestlige lande (0,2 pct.) og efterkommer fra ikke-vestlige lande (0,1 pct.). </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Omvendt gælder det, at bl.a. 4 pct. af befolkningen (søjle 3) er indvandrere fra vestlige lande mens 6 pct. er indvandrere fra ikke-vestlige lande. Det betyder, at kursister med anden etnisk herkomst end dansk er underrepræsenterede på korte højskolekurser sammenlignet med den andel, som de udgør i befolkningen. </a:t>
            </a: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Det samme forhold omkring opgørelsesmetoden gør sig gældende som for opgørelsen på side 13. En stor gruppe på 5 pct. af højskoleeleverne kategoriseres som ”Uoplyst” i forhold til etnisk herkomst, og beregningen er derfor både foretaget med uoplyst-gruppen (søjle 1) og uden (søjle 2)</a:t>
            </a: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cxnSp>
        <p:nvCxnSpPr>
          <p:cNvPr id="11" name="Lige forbindelse 10">
            <a:extLst>
              <a:ext uri="{FF2B5EF4-FFF2-40B4-BE49-F238E27FC236}">
                <a16:creationId xmlns:a16="http://schemas.microsoft.com/office/drawing/2014/main" id="{307AE487-3E1A-9B4F-BE1A-A00F38B255E3}"/>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graphicFrame>
        <p:nvGraphicFramePr>
          <p:cNvPr id="8" name="Diagram 7">
            <a:extLst>
              <a:ext uri="{FF2B5EF4-FFF2-40B4-BE49-F238E27FC236}">
                <a16:creationId xmlns:a16="http://schemas.microsoft.com/office/drawing/2014/main" id="{BCE0C579-AE64-A045-91A3-6498FBDBAEF5}"/>
              </a:ext>
            </a:extLst>
          </p:cNvPr>
          <p:cNvGraphicFramePr>
            <a:graphicFrameLocks/>
          </p:cNvGraphicFramePr>
          <p:nvPr>
            <p:extLst>
              <p:ext uri="{D42A27DB-BD31-4B8C-83A1-F6EECF244321}">
                <p14:modId xmlns:p14="http://schemas.microsoft.com/office/powerpoint/2010/main" val="58195106"/>
              </p:ext>
            </p:extLst>
          </p:nvPr>
        </p:nvGraphicFramePr>
        <p:xfrm>
          <a:off x="5074920" y="1284422"/>
          <a:ext cx="4572000" cy="46972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4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fontScale="90000"/>
          </a:bodyPr>
          <a:lstStyle/>
          <a:p>
            <a:r>
              <a:rPr lang="da-DK" sz="2000" b="0" dirty="0"/>
              <a:t>Andelen af kursister med anden etnisk herkomst på korte højskolekurser har været uforandret de seneste år </a:t>
            </a:r>
          </a:p>
        </p:txBody>
      </p: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16</a:t>
            </a:fld>
            <a:endParaRPr lang="da-DK" dirty="0"/>
          </a:p>
        </p:txBody>
      </p:sp>
      <p:sp>
        <p:nvSpPr>
          <p:cNvPr id="14" name="Tekstfelt 13">
            <a:extLst>
              <a:ext uri="{FF2B5EF4-FFF2-40B4-BE49-F238E27FC236}">
                <a16:creationId xmlns:a16="http://schemas.microsoft.com/office/drawing/2014/main" id="{D0D6A8A4-491C-0F4F-8B77-7C7AB7504F74}"/>
              </a:ext>
            </a:extLst>
          </p:cNvPr>
          <p:cNvSpPr txBox="1"/>
          <p:nvPr/>
        </p:nvSpPr>
        <p:spPr>
          <a:xfrm>
            <a:off x="704850" y="1355295"/>
            <a:ext cx="3934044" cy="1565705"/>
          </a:xfrm>
          <a:prstGeom prst="rect">
            <a:avLst/>
          </a:prstGeom>
        </p:spPr>
        <p:txBody>
          <a:bodyPr vert="horz" wrap="square" lIns="0" tIns="0" rIns="0" bIns="0" rtlCol="0">
            <a:noAutofit/>
          </a:bodyPr>
          <a:lstStyle/>
          <a:p>
            <a:pPr algn="just">
              <a:lnSpc>
                <a:spcPct val="114000"/>
              </a:lnSpc>
            </a:pPr>
            <a:r>
              <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Andelen med anden etnisk herkomst på korte kurser er uforandret lav</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Andelen af kursister med anden etnisk herkomst på de korte højskolekurser har været mere eller mindre uforandret de siden 2016. </a:t>
            </a:r>
          </a:p>
        </p:txBody>
      </p:sp>
      <p:sp>
        <p:nvSpPr>
          <p:cNvPr id="15" name="Tekstfelt 14">
            <a:extLst>
              <a:ext uri="{FF2B5EF4-FFF2-40B4-BE49-F238E27FC236}">
                <a16:creationId xmlns:a16="http://schemas.microsoft.com/office/drawing/2014/main" id="{8DF3CF4A-71F4-1444-BADE-6AF1EAC63FBB}"/>
              </a:ext>
            </a:extLst>
          </p:cNvPr>
          <p:cNvSpPr txBox="1"/>
          <p:nvPr/>
        </p:nvSpPr>
        <p:spPr>
          <a:xfrm>
            <a:off x="5340131" y="1355295"/>
            <a:ext cx="3934044" cy="1045005"/>
          </a:xfrm>
          <a:prstGeom prst="rect">
            <a:avLst/>
          </a:prstGeom>
        </p:spPr>
        <p:txBody>
          <a:bodyPr vert="horz" wrap="square" lIns="0" tIns="0" rIns="0" bIns="0" rtlCol="0">
            <a:noAutofit/>
          </a:bodyPr>
          <a:lstStyle/>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Andelen af indvandrere fra vestlige lande har ligget på 2 pct. siden 2016, mens andelen af kursister på korte kurser med dansk oprindelse er 97 pct. </a:t>
            </a: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endPar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graphicFrame>
        <p:nvGraphicFramePr>
          <p:cNvPr id="9" name="Diagram 8">
            <a:extLst>
              <a:ext uri="{FF2B5EF4-FFF2-40B4-BE49-F238E27FC236}">
                <a16:creationId xmlns:a16="http://schemas.microsoft.com/office/drawing/2014/main" id="{38F5EC82-2025-6944-A755-93214215F3B4}"/>
              </a:ext>
            </a:extLst>
          </p:cNvPr>
          <p:cNvGraphicFramePr>
            <a:graphicFrameLocks/>
          </p:cNvGraphicFramePr>
          <p:nvPr>
            <p:extLst>
              <p:ext uri="{D42A27DB-BD31-4B8C-83A1-F6EECF244321}">
                <p14:modId xmlns:p14="http://schemas.microsoft.com/office/powerpoint/2010/main" val="251056507"/>
              </p:ext>
            </p:extLst>
          </p:nvPr>
        </p:nvGraphicFramePr>
        <p:xfrm>
          <a:off x="681037" y="3006726"/>
          <a:ext cx="8593138"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felt 9">
            <a:extLst>
              <a:ext uri="{FF2B5EF4-FFF2-40B4-BE49-F238E27FC236}">
                <a16:creationId xmlns:a16="http://schemas.microsoft.com/office/drawing/2014/main" id="{F10C310A-5626-F944-8C80-671EC6D9FBBD}"/>
              </a:ext>
            </a:extLst>
          </p:cNvPr>
          <p:cNvSpPr txBox="1"/>
          <p:nvPr/>
        </p:nvSpPr>
        <p:spPr>
          <a:xfrm>
            <a:off x="613542" y="6236366"/>
            <a:ext cx="8050704" cy="646331"/>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individuelle højskolekursister, der sammenlignes antal kursister i skoleåret 2016, 2017, 2018 og 2019. FOHOJ01. ‘Uoplyst mv.’ kategorien er udeladt. Indvandrere er defineret som personer, som er født i udlandet, og hvor ingen af forældrene er danske statsborgere. Efterkommere er defineret som personer, som er født i Danmark, og hvor ingen af forældrene er født i Danmark eller har dansk statsborgerskab. </a:t>
            </a:r>
          </a:p>
        </p:txBody>
      </p:sp>
    </p:spTree>
    <p:extLst>
      <p:ext uri="{BB962C8B-B14F-4D97-AF65-F5344CB8AC3E}">
        <p14:creationId xmlns:p14="http://schemas.microsoft.com/office/powerpoint/2010/main" val="461797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Ingen sammenhæng mellem køn og herkomst blandt kursister</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4850" y="1355860"/>
            <a:ext cx="8808009" cy="1103178"/>
          </a:xfrm>
          <a:prstGeom prst="rect">
            <a:avLst/>
          </a:prstGeom>
        </p:spPr>
        <p:txBody>
          <a:bodyPr vert="horz" wrap="square" lIns="0" tIns="0" rIns="0" bIns="0" rtlCol="0">
            <a:noAutofit/>
          </a:bodyPr>
          <a:lstStyle/>
          <a:p>
            <a:pPr>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Der er ikke indikationer på, at højskolerne har systematisk færre unge kvinder eller mænd med anden etnisk herkomst. Det vil sige, at fordelingen er ”lige skæv” for både kvinder og mænd med anden etnisk herkomst. </a:t>
            </a:r>
          </a:p>
        </p:txBody>
      </p: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17</a:t>
            </a:fld>
            <a:endParaRPr lang="da-DK" dirty="0"/>
          </a:p>
        </p:txBody>
      </p:sp>
      <p:sp>
        <p:nvSpPr>
          <p:cNvPr id="9" name="Tekstfelt 8">
            <a:extLst>
              <a:ext uri="{FF2B5EF4-FFF2-40B4-BE49-F238E27FC236}">
                <a16:creationId xmlns:a16="http://schemas.microsoft.com/office/drawing/2014/main" id="{31334994-2424-40A2-9E02-0D92FD02418B}"/>
              </a:ext>
            </a:extLst>
          </p:cNvPr>
          <p:cNvSpPr txBox="1"/>
          <p:nvPr/>
        </p:nvSpPr>
        <p:spPr>
          <a:xfrm>
            <a:off x="567286" y="6119279"/>
            <a:ext cx="8050704" cy="646331"/>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individuelle højskolekursister, der sammenlignes antal kursister i skoleåret 2019 (højskolekursister, hvor uoplyst herkomst er sorteret fra) med 1. januar 2019 (hele befolkningen 18-29 år). FOHOJ01/FOLK2. Indvandrere er defineret som personer, som er født i udlandet, og hvor ingen af forældrene er danske statsborgere. Efterkommere er defineret som personer, som er født i Danmark, og hvor ingen af forældrene er født i Danmark eller har dansk statsborgerskab. </a:t>
            </a:r>
            <a:endParaRPr lang="da-DK" sz="900" dirty="0">
              <a:solidFill>
                <a:schemeClr val="tx1">
                  <a:lumMod val="65000"/>
                  <a:lumOff val="35000"/>
                </a:schemeClr>
              </a:solidFill>
              <a:highlight>
                <a:srgbClr val="FFFF00"/>
              </a:highlight>
              <a:latin typeface="Verdana" panose="020B0604030504040204" pitchFamily="34" charset="0"/>
              <a:ea typeface="Verdana" panose="020B0604030504040204" pitchFamily="34" charset="0"/>
            </a:endParaRPr>
          </a:p>
        </p:txBody>
      </p:sp>
      <p:graphicFrame>
        <p:nvGraphicFramePr>
          <p:cNvPr id="2" name="Tabel 1">
            <a:extLst>
              <a:ext uri="{FF2B5EF4-FFF2-40B4-BE49-F238E27FC236}">
                <a16:creationId xmlns:a16="http://schemas.microsoft.com/office/drawing/2014/main" id="{56DB7B87-E7A7-4DFA-873C-FF8F0F6763DA}"/>
              </a:ext>
            </a:extLst>
          </p:cNvPr>
          <p:cNvGraphicFramePr>
            <a:graphicFrameLocks noGrp="1"/>
          </p:cNvGraphicFramePr>
          <p:nvPr>
            <p:extLst>
              <p:ext uri="{D42A27DB-BD31-4B8C-83A1-F6EECF244321}">
                <p14:modId xmlns:p14="http://schemas.microsoft.com/office/powerpoint/2010/main" val="3184577563"/>
              </p:ext>
            </p:extLst>
          </p:nvPr>
        </p:nvGraphicFramePr>
        <p:xfrm>
          <a:off x="681033" y="4038430"/>
          <a:ext cx="8593144" cy="1647306"/>
        </p:xfrm>
        <a:graphic>
          <a:graphicData uri="http://schemas.openxmlformats.org/drawingml/2006/table">
            <a:tbl>
              <a:tblPr>
                <a:tableStyleId>{BC89EF96-8CEA-46FF-86C4-4CE0E7609802}</a:tableStyleId>
              </a:tblPr>
              <a:tblGrid>
                <a:gridCol w="2343584">
                  <a:extLst>
                    <a:ext uri="{9D8B030D-6E8A-4147-A177-3AD203B41FA5}">
                      <a16:colId xmlns:a16="http://schemas.microsoft.com/office/drawing/2014/main" val="2055286527"/>
                    </a:ext>
                  </a:extLst>
                </a:gridCol>
                <a:gridCol w="1562390">
                  <a:extLst>
                    <a:ext uri="{9D8B030D-6E8A-4147-A177-3AD203B41FA5}">
                      <a16:colId xmlns:a16="http://schemas.microsoft.com/office/drawing/2014/main" val="1287103604"/>
                    </a:ext>
                  </a:extLst>
                </a:gridCol>
                <a:gridCol w="1562390">
                  <a:extLst>
                    <a:ext uri="{9D8B030D-6E8A-4147-A177-3AD203B41FA5}">
                      <a16:colId xmlns:a16="http://schemas.microsoft.com/office/drawing/2014/main" val="1371797435"/>
                    </a:ext>
                  </a:extLst>
                </a:gridCol>
                <a:gridCol w="1562390">
                  <a:extLst>
                    <a:ext uri="{9D8B030D-6E8A-4147-A177-3AD203B41FA5}">
                      <a16:colId xmlns:a16="http://schemas.microsoft.com/office/drawing/2014/main" val="1455749353"/>
                    </a:ext>
                  </a:extLst>
                </a:gridCol>
                <a:gridCol w="1562390">
                  <a:extLst>
                    <a:ext uri="{9D8B030D-6E8A-4147-A177-3AD203B41FA5}">
                      <a16:colId xmlns:a16="http://schemas.microsoft.com/office/drawing/2014/main" val="3608678753"/>
                    </a:ext>
                  </a:extLst>
                </a:gridCol>
              </a:tblGrid>
              <a:tr h="219312">
                <a:tc>
                  <a:txBody>
                    <a:bodyPr/>
                    <a:lstStyle/>
                    <a:p>
                      <a:pPr algn="l" fontAlgn="b"/>
                      <a:r>
                        <a:rPr lang="da-DK" sz="1100" u="none" strike="noStrike" dirty="0">
                          <a:solidFill>
                            <a:schemeClr val="bg1"/>
                          </a:solidFill>
                          <a:effectLst/>
                          <a:latin typeface="Verdana" panose="020B0604030504040204" pitchFamily="34" charset="0"/>
                          <a:ea typeface="Verdana" panose="020B0604030504040204" pitchFamily="34" charset="0"/>
                        </a:rPr>
                        <a:t> </a:t>
                      </a:r>
                      <a:endParaRPr lang="da-DK" sz="1100" b="0" i="0" u="none" strike="noStrike" dirty="0">
                        <a:solidFill>
                          <a:schemeClr val="bg1"/>
                        </a:solidFill>
                        <a:effectLst/>
                        <a:latin typeface="Verdana" panose="020B0604030504040204" pitchFamily="34" charset="0"/>
                        <a:ea typeface="Verdana" panose="020B0604030504040204" pitchFamily="34" charset="0"/>
                      </a:endParaRPr>
                    </a:p>
                  </a:txBody>
                  <a:tcPr marL="6350" marR="6350" marT="6350" marB="0" anchor="ctr">
                    <a:solidFill>
                      <a:schemeClr val="accent1"/>
                    </a:solidFill>
                  </a:tcPr>
                </a:tc>
                <a:tc gridSpan="2">
                  <a:txBody>
                    <a:bodyPr/>
                    <a:lstStyle/>
                    <a:p>
                      <a:pPr algn="l" fontAlgn="b"/>
                      <a:r>
                        <a:rPr lang="da-DK" sz="1100" b="1" u="none" strike="noStrike" dirty="0">
                          <a:solidFill>
                            <a:schemeClr val="bg1"/>
                          </a:solidFill>
                          <a:effectLst/>
                          <a:latin typeface="Verdana" panose="020B0604030504040204" pitchFamily="34" charset="0"/>
                          <a:ea typeface="Verdana" panose="020B0604030504040204" pitchFamily="34" charset="0"/>
                        </a:rPr>
                        <a:t>Kursister på korte højskolekurser</a:t>
                      </a:r>
                      <a:endParaRPr lang="da-DK" sz="1100" b="1" i="0" u="none" strike="noStrike" dirty="0">
                        <a:solidFill>
                          <a:schemeClr val="bg1"/>
                        </a:solidFill>
                        <a:effectLst/>
                        <a:latin typeface="Verdana" panose="020B0604030504040204" pitchFamily="34" charset="0"/>
                        <a:ea typeface="Verdana" panose="020B0604030504040204" pitchFamily="34" charset="0"/>
                      </a:endParaRPr>
                    </a:p>
                  </a:txBody>
                  <a:tcPr marL="6350" marR="6350" marT="6350" marB="0" anchor="ctr">
                    <a:solidFill>
                      <a:schemeClr val="accent1"/>
                    </a:solidFill>
                  </a:tcPr>
                </a:tc>
                <a:tc hMerge="1">
                  <a:txBody>
                    <a:bodyPr/>
                    <a:lstStyle/>
                    <a:p>
                      <a:endParaRPr lang="da-DK"/>
                    </a:p>
                  </a:txBody>
                  <a:tcPr/>
                </a:tc>
                <a:tc gridSpan="2">
                  <a:txBody>
                    <a:bodyPr/>
                    <a:lstStyle/>
                    <a:p>
                      <a:pPr algn="l" fontAlgn="b"/>
                      <a:r>
                        <a:rPr lang="da-DK" sz="1100" b="1" u="none" strike="noStrike" dirty="0">
                          <a:solidFill>
                            <a:schemeClr val="bg1"/>
                          </a:solidFill>
                          <a:effectLst/>
                          <a:latin typeface="Verdana" panose="020B0604030504040204" pitchFamily="34" charset="0"/>
                          <a:ea typeface="Verdana" panose="020B0604030504040204" pitchFamily="34" charset="0"/>
                        </a:rPr>
                        <a:t>Hele befolkningen</a:t>
                      </a:r>
                      <a:endParaRPr lang="da-DK" sz="1100" b="1" i="0" u="none" strike="noStrike" dirty="0">
                        <a:solidFill>
                          <a:schemeClr val="bg1"/>
                        </a:solidFill>
                        <a:effectLst/>
                        <a:latin typeface="Verdana" panose="020B0604030504040204" pitchFamily="34" charset="0"/>
                        <a:ea typeface="Verdana" panose="020B0604030504040204" pitchFamily="34" charset="0"/>
                      </a:endParaRPr>
                    </a:p>
                  </a:txBody>
                  <a:tcPr marL="6350" marR="6350" marT="6350" marB="0" anchor="ctr">
                    <a:solidFill>
                      <a:schemeClr val="accent1"/>
                    </a:solidFill>
                  </a:tcPr>
                </a:tc>
                <a:tc hMerge="1">
                  <a:txBody>
                    <a:bodyPr/>
                    <a:lstStyle/>
                    <a:p>
                      <a:endParaRPr lang="da-DK"/>
                    </a:p>
                  </a:txBody>
                  <a:tcPr/>
                </a:tc>
                <a:extLst>
                  <a:ext uri="{0D108BD9-81ED-4DB2-BD59-A6C34878D82A}">
                    <a16:rowId xmlns:a16="http://schemas.microsoft.com/office/drawing/2014/main" val="4151751358"/>
                  </a:ext>
                </a:extLst>
              </a:tr>
              <a:tr h="219312">
                <a:tc>
                  <a:txBody>
                    <a:bodyPr/>
                    <a:lstStyle/>
                    <a:p>
                      <a:pPr algn="l" fontAlgn="b"/>
                      <a:r>
                        <a:rPr lang="da-DK" sz="1100" u="none" strike="noStrike" dirty="0">
                          <a:effectLst/>
                          <a:latin typeface="Verdana" panose="020B0604030504040204" pitchFamily="34" charset="0"/>
                          <a:ea typeface="Verdana" panose="020B0604030504040204" pitchFamily="34" charset="0"/>
                        </a:rPr>
                        <a:t> </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l" fontAlgn="b"/>
                      <a:r>
                        <a:rPr lang="da-DK" sz="1100" b="1" u="none" strike="noStrike" dirty="0">
                          <a:effectLst/>
                          <a:latin typeface="Verdana" panose="020B0604030504040204" pitchFamily="34" charset="0"/>
                          <a:ea typeface="Verdana" panose="020B0604030504040204" pitchFamily="34" charset="0"/>
                        </a:rPr>
                        <a:t>Mænd</a:t>
                      </a:r>
                      <a:endParaRPr lang="da-DK" sz="11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l" fontAlgn="b"/>
                      <a:r>
                        <a:rPr lang="da-DK" sz="1100" b="1" u="none" strike="noStrike" dirty="0">
                          <a:effectLst/>
                          <a:latin typeface="Verdana" panose="020B0604030504040204" pitchFamily="34" charset="0"/>
                          <a:ea typeface="Verdana" panose="020B0604030504040204" pitchFamily="34" charset="0"/>
                        </a:rPr>
                        <a:t>Kvinder</a:t>
                      </a:r>
                      <a:endParaRPr lang="da-DK" sz="11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l" fontAlgn="b"/>
                      <a:r>
                        <a:rPr lang="da-DK" sz="1100" b="1" u="none" strike="noStrike" dirty="0">
                          <a:effectLst/>
                          <a:latin typeface="Verdana" panose="020B0604030504040204" pitchFamily="34" charset="0"/>
                          <a:ea typeface="Verdana" panose="020B0604030504040204" pitchFamily="34" charset="0"/>
                        </a:rPr>
                        <a:t>Mænd</a:t>
                      </a:r>
                      <a:endParaRPr lang="da-DK" sz="11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l" fontAlgn="b"/>
                      <a:r>
                        <a:rPr lang="da-DK" sz="1100" b="1" u="none" strike="noStrike" dirty="0">
                          <a:effectLst/>
                          <a:latin typeface="Verdana" panose="020B0604030504040204" pitchFamily="34" charset="0"/>
                          <a:ea typeface="Verdana" panose="020B0604030504040204" pitchFamily="34" charset="0"/>
                        </a:rPr>
                        <a:t>Kvinder</a:t>
                      </a:r>
                      <a:endParaRPr lang="da-DK" sz="11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extLst>
                  <a:ext uri="{0D108BD9-81ED-4DB2-BD59-A6C34878D82A}">
                    <a16:rowId xmlns:a16="http://schemas.microsoft.com/office/drawing/2014/main" val="1495065086"/>
                  </a:ext>
                </a:extLst>
              </a:tr>
              <a:tr h="592146">
                <a:tc>
                  <a:txBody>
                    <a:bodyPr/>
                    <a:lstStyle/>
                    <a:p>
                      <a:pPr algn="l" fontAlgn="b"/>
                      <a:r>
                        <a:rPr lang="da-DK" sz="1100" b="1" u="none" strike="noStrike" dirty="0">
                          <a:effectLst/>
                          <a:latin typeface="Verdana" panose="020B0604030504040204" pitchFamily="34" charset="0"/>
                          <a:ea typeface="Verdana" panose="020B0604030504040204" pitchFamily="34" charset="0"/>
                        </a:rPr>
                        <a:t>Personer med dansk oprindelse</a:t>
                      </a:r>
                      <a:endParaRPr lang="da-DK" sz="11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96,8%</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97,5%</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a:effectLst/>
                          <a:latin typeface="Verdana" panose="020B0604030504040204" pitchFamily="34" charset="0"/>
                          <a:ea typeface="Verdana" panose="020B0604030504040204" pitchFamily="34" charset="0"/>
                        </a:rPr>
                        <a:t>86,2%</a:t>
                      </a:r>
                      <a:endParaRPr lang="da-DK" sz="11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86,5%</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extLst>
                  <a:ext uri="{0D108BD9-81ED-4DB2-BD59-A6C34878D82A}">
                    <a16:rowId xmlns:a16="http://schemas.microsoft.com/office/drawing/2014/main" val="3975872805"/>
                  </a:ext>
                </a:extLst>
              </a:tr>
              <a:tr h="219312">
                <a:tc>
                  <a:txBody>
                    <a:bodyPr/>
                    <a:lstStyle/>
                    <a:p>
                      <a:pPr algn="l" fontAlgn="b"/>
                      <a:r>
                        <a:rPr lang="da-DK" sz="1100" b="1" u="none" strike="noStrike" dirty="0">
                          <a:effectLst/>
                          <a:latin typeface="Verdana" panose="020B0604030504040204" pitchFamily="34" charset="0"/>
                          <a:ea typeface="Verdana" panose="020B0604030504040204" pitchFamily="34" charset="0"/>
                        </a:rPr>
                        <a:t>Indvandrere</a:t>
                      </a:r>
                      <a:endParaRPr lang="da-DK" sz="11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2,8%</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2,1%</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10,5%</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10,4%</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extLst>
                  <a:ext uri="{0D108BD9-81ED-4DB2-BD59-A6C34878D82A}">
                    <a16:rowId xmlns:a16="http://schemas.microsoft.com/office/drawing/2014/main" val="490851138"/>
                  </a:ext>
                </a:extLst>
              </a:tr>
              <a:tr h="397224">
                <a:tc>
                  <a:txBody>
                    <a:bodyPr/>
                    <a:lstStyle/>
                    <a:p>
                      <a:pPr algn="l" fontAlgn="b"/>
                      <a:r>
                        <a:rPr lang="da-DK" sz="1100" b="1" u="none" strike="noStrike" dirty="0">
                          <a:effectLst/>
                          <a:latin typeface="Verdana" panose="020B0604030504040204" pitchFamily="34" charset="0"/>
                          <a:ea typeface="Verdana" panose="020B0604030504040204" pitchFamily="34" charset="0"/>
                        </a:rPr>
                        <a:t>Efterkommere</a:t>
                      </a:r>
                      <a:endParaRPr lang="da-DK" sz="11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0,5%</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0,4%</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3,3%</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3,1%</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extLst>
                  <a:ext uri="{0D108BD9-81ED-4DB2-BD59-A6C34878D82A}">
                    <a16:rowId xmlns:a16="http://schemas.microsoft.com/office/drawing/2014/main" val="101250153"/>
                  </a:ext>
                </a:extLst>
              </a:tr>
            </a:tbl>
          </a:graphicData>
        </a:graphic>
      </p:graphicFrame>
      <p:graphicFrame>
        <p:nvGraphicFramePr>
          <p:cNvPr id="4" name="Tabel 3">
            <a:extLst>
              <a:ext uri="{FF2B5EF4-FFF2-40B4-BE49-F238E27FC236}">
                <a16:creationId xmlns:a16="http://schemas.microsoft.com/office/drawing/2014/main" id="{939B15A4-E550-4EEF-BD75-7C0130178055}"/>
              </a:ext>
            </a:extLst>
          </p:cNvPr>
          <p:cNvGraphicFramePr>
            <a:graphicFrameLocks noGrp="1"/>
          </p:cNvGraphicFramePr>
          <p:nvPr>
            <p:extLst>
              <p:ext uri="{D42A27DB-BD31-4B8C-83A1-F6EECF244321}">
                <p14:modId xmlns:p14="http://schemas.microsoft.com/office/powerpoint/2010/main" val="2534302586"/>
              </p:ext>
            </p:extLst>
          </p:nvPr>
        </p:nvGraphicFramePr>
        <p:xfrm>
          <a:off x="681033" y="1844358"/>
          <a:ext cx="8593142" cy="1619186"/>
        </p:xfrm>
        <a:graphic>
          <a:graphicData uri="http://schemas.openxmlformats.org/drawingml/2006/table">
            <a:tbl>
              <a:tblPr>
                <a:tableStyleId>{BC89EF96-8CEA-46FF-86C4-4CE0E7609802}</a:tableStyleId>
              </a:tblPr>
              <a:tblGrid>
                <a:gridCol w="2343582">
                  <a:extLst>
                    <a:ext uri="{9D8B030D-6E8A-4147-A177-3AD203B41FA5}">
                      <a16:colId xmlns:a16="http://schemas.microsoft.com/office/drawing/2014/main" val="3150817024"/>
                    </a:ext>
                  </a:extLst>
                </a:gridCol>
                <a:gridCol w="1562390">
                  <a:extLst>
                    <a:ext uri="{9D8B030D-6E8A-4147-A177-3AD203B41FA5}">
                      <a16:colId xmlns:a16="http://schemas.microsoft.com/office/drawing/2014/main" val="2596354372"/>
                    </a:ext>
                  </a:extLst>
                </a:gridCol>
                <a:gridCol w="1562390">
                  <a:extLst>
                    <a:ext uri="{9D8B030D-6E8A-4147-A177-3AD203B41FA5}">
                      <a16:colId xmlns:a16="http://schemas.microsoft.com/office/drawing/2014/main" val="217770182"/>
                    </a:ext>
                  </a:extLst>
                </a:gridCol>
                <a:gridCol w="1562390">
                  <a:extLst>
                    <a:ext uri="{9D8B030D-6E8A-4147-A177-3AD203B41FA5}">
                      <a16:colId xmlns:a16="http://schemas.microsoft.com/office/drawing/2014/main" val="795790777"/>
                    </a:ext>
                  </a:extLst>
                </a:gridCol>
                <a:gridCol w="1562390">
                  <a:extLst>
                    <a:ext uri="{9D8B030D-6E8A-4147-A177-3AD203B41FA5}">
                      <a16:colId xmlns:a16="http://schemas.microsoft.com/office/drawing/2014/main" val="841570809"/>
                    </a:ext>
                  </a:extLst>
                </a:gridCol>
              </a:tblGrid>
              <a:tr h="447646">
                <a:tc>
                  <a:txBody>
                    <a:bodyPr/>
                    <a:lstStyle/>
                    <a:p>
                      <a:pPr algn="l" fontAlgn="b"/>
                      <a:r>
                        <a:rPr lang="da-DK" sz="1100" u="none" strike="noStrike" dirty="0">
                          <a:solidFill>
                            <a:schemeClr val="bg1"/>
                          </a:solidFill>
                          <a:effectLst/>
                          <a:latin typeface="Verdana" panose="020B0604030504040204" pitchFamily="34" charset="0"/>
                          <a:ea typeface="Verdana" panose="020B0604030504040204" pitchFamily="34" charset="0"/>
                        </a:rPr>
                        <a:t> </a:t>
                      </a:r>
                      <a:endParaRPr lang="da-DK" sz="1100" b="0" i="0" u="none" strike="noStrike" dirty="0">
                        <a:solidFill>
                          <a:schemeClr val="bg1"/>
                        </a:solidFill>
                        <a:effectLst/>
                        <a:latin typeface="Verdana" panose="020B0604030504040204" pitchFamily="34" charset="0"/>
                        <a:ea typeface="Verdana" panose="020B0604030504040204" pitchFamily="34" charset="0"/>
                      </a:endParaRPr>
                    </a:p>
                  </a:txBody>
                  <a:tcPr marL="6350" marR="6350" marT="6350" marB="0" anchor="ctr">
                    <a:solidFill>
                      <a:schemeClr val="accent1"/>
                    </a:solidFill>
                  </a:tcPr>
                </a:tc>
                <a:tc gridSpan="2">
                  <a:txBody>
                    <a:bodyPr/>
                    <a:lstStyle/>
                    <a:p>
                      <a:pPr algn="l" fontAlgn="b"/>
                      <a:r>
                        <a:rPr lang="da-DK" sz="1100" b="1" u="none" strike="noStrike" dirty="0">
                          <a:solidFill>
                            <a:schemeClr val="bg1"/>
                          </a:solidFill>
                          <a:effectLst/>
                          <a:latin typeface="Verdana" panose="020B0604030504040204" pitchFamily="34" charset="0"/>
                          <a:ea typeface="Verdana" panose="020B0604030504040204" pitchFamily="34" charset="0"/>
                        </a:rPr>
                        <a:t>Kursister på lange og mellemlange højskolekurser, 0-29 år</a:t>
                      </a:r>
                      <a:endParaRPr lang="da-DK" sz="1100" b="1" i="0" u="none" strike="noStrike" dirty="0">
                        <a:solidFill>
                          <a:schemeClr val="bg1"/>
                        </a:solidFill>
                        <a:effectLst/>
                        <a:latin typeface="Verdana" panose="020B0604030504040204" pitchFamily="34" charset="0"/>
                        <a:ea typeface="Verdana" panose="020B0604030504040204" pitchFamily="34" charset="0"/>
                      </a:endParaRPr>
                    </a:p>
                  </a:txBody>
                  <a:tcPr marL="6350" marR="6350" marT="6350" marB="0" anchor="ctr">
                    <a:solidFill>
                      <a:schemeClr val="accent1"/>
                    </a:solidFill>
                  </a:tcPr>
                </a:tc>
                <a:tc hMerge="1">
                  <a:txBody>
                    <a:bodyPr/>
                    <a:lstStyle/>
                    <a:p>
                      <a:endParaRPr lang="da-DK"/>
                    </a:p>
                  </a:txBody>
                  <a:tcPr/>
                </a:tc>
                <a:tc gridSpan="2">
                  <a:txBody>
                    <a:bodyPr/>
                    <a:lstStyle/>
                    <a:p>
                      <a:pPr algn="l" fontAlgn="b"/>
                      <a:r>
                        <a:rPr lang="da-DK" sz="1100" b="1" u="none" strike="noStrike" dirty="0">
                          <a:solidFill>
                            <a:schemeClr val="bg1"/>
                          </a:solidFill>
                          <a:effectLst/>
                          <a:latin typeface="Verdana" panose="020B0604030504040204" pitchFamily="34" charset="0"/>
                          <a:ea typeface="Verdana" panose="020B0604030504040204" pitchFamily="34" charset="0"/>
                        </a:rPr>
                        <a:t>Hele befolkningen 18-29 år</a:t>
                      </a:r>
                      <a:endParaRPr lang="da-DK" sz="1100" b="1" i="0" u="none" strike="noStrike" dirty="0">
                        <a:solidFill>
                          <a:schemeClr val="bg1"/>
                        </a:solidFill>
                        <a:effectLst/>
                        <a:latin typeface="Verdana" panose="020B0604030504040204" pitchFamily="34" charset="0"/>
                        <a:ea typeface="Verdana" panose="020B0604030504040204" pitchFamily="34" charset="0"/>
                      </a:endParaRPr>
                    </a:p>
                  </a:txBody>
                  <a:tcPr marL="6350" marR="6350" marT="6350" marB="0" anchor="ctr">
                    <a:solidFill>
                      <a:schemeClr val="accent1"/>
                    </a:solidFill>
                  </a:tcPr>
                </a:tc>
                <a:tc hMerge="1">
                  <a:txBody>
                    <a:bodyPr/>
                    <a:lstStyle/>
                    <a:p>
                      <a:endParaRPr lang="da-DK"/>
                    </a:p>
                  </a:txBody>
                  <a:tcPr/>
                </a:tc>
                <a:extLst>
                  <a:ext uri="{0D108BD9-81ED-4DB2-BD59-A6C34878D82A}">
                    <a16:rowId xmlns:a16="http://schemas.microsoft.com/office/drawing/2014/main" val="3871066989"/>
                  </a:ext>
                </a:extLst>
              </a:tr>
              <a:tr h="241298">
                <a:tc>
                  <a:txBody>
                    <a:bodyPr/>
                    <a:lstStyle/>
                    <a:p>
                      <a:pPr algn="l" fontAlgn="b"/>
                      <a:r>
                        <a:rPr lang="da-DK" sz="1100" u="none" strike="noStrike" dirty="0">
                          <a:effectLst/>
                          <a:latin typeface="Verdana" panose="020B0604030504040204" pitchFamily="34" charset="0"/>
                          <a:ea typeface="Verdana" panose="020B0604030504040204" pitchFamily="34" charset="0"/>
                        </a:rPr>
                        <a:t> </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l" fontAlgn="b"/>
                      <a:r>
                        <a:rPr lang="da-DK" sz="1100" b="1" u="none" strike="noStrike" dirty="0">
                          <a:effectLst/>
                          <a:latin typeface="Verdana" panose="020B0604030504040204" pitchFamily="34" charset="0"/>
                          <a:ea typeface="Verdana" panose="020B0604030504040204" pitchFamily="34" charset="0"/>
                        </a:rPr>
                        <a:t>Mænd</a:t>
                      </a:r>
                      <a:endParaRPr lang="da-DK" sz="11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l" fontAlgn="b"/>
                      <a:r>
                        <a:rPr lang="da-DK" sz="1100" b="1" u="none" strike="noStrike" dirty="0">
                          <a:effectLst/>
                          <a:latin typeface="Verdana" panose="020B0604030504040204" pitchFamily="34" charset="0"/>
                          <a:ea typeface="Verdana" panose="020B0604030504040204" pitchFamily="34" charset="0"/>
                        </a:rPr>
                        <a:t>Kvinder</a:t>
                      </a:r>
                      <a:endParaRPr lang="da-DK" sz="11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l" fontAlgn="b"/>
                      <a:r>
                        <a:rPr lang="da-DK" sz="1100" b="1" u="none" strike="noStrike" dirty="0">
                          <a:effectLst/>
                          <a:latin typeface="Verdana" panose="020B0604030504040204" pitchFamily="34" charset="0"/>
                          <a:ea typeface="Verdana" panose="020B0604030504040204" pitchFamily="34" charset="0"/>
                        </a:rPr>
                        <a:t>Mænd</a:t>
                      </a:r>
                      <a:endParaRPr lang="da-DK" sz="11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l" fontAlgn="b"/>
                      <a:r>
                        <a:rPr lang="da-DK" sz="1100" b="1" u="none" strike="noStrike" dirty="0">
                          <a:effectLst/>
                          <a:latin typeface="Verdana" panose="020B0604030504040204" pitchFamily="34" charset="0"/>
                          <a:ea typeface="Verdana" panose="020B0604030504040204" pitchFamily="34" charset="0"/>
                        </a:rPr>
                        <a:t>Kvinder</a:t>
                      </a:r>
                      <a:endParaRPr lang="da-DK" sz="11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extLst>
                  <a:ext uri="{0D108BD9-81ED-4DB2-BD59-A6C34878D82A}">
                    <a16:rowId xmlns:a16="http://schemas.microsoft.com/office/drawing/2014/main" val="3144107150"/>
                  </a:ext>
                </a:extLst>
              </a:tr>
              <a:tr h="447646">
                <a:tc>
                  <a:txBody>
                    <a:bodyPr/>
                    <a:lstStyle/>
                    <a:p>
                      <a:pPr algn="l" fontAlgn="b"/>
                      <a:r>
                        <a:rPr lang="da-DK" sz="1100" b="1" u="none" strike="noStrike" dirty="0">
                          <a:effectLst/>
                          <a:latin typeface="Verdana" panose="020B0604030504040204" pitchFamily="34" charset="0"/>
                          <a:ea typeface="Verdana" panose="020B0604030504040204" pitchFamily="34" charset="0"/>
                        </a:rPr>
                        <a:t>Personer med dansk oprindelse</a:t>
                      </a:r>
                      <a:endParaRPr lang="da-DK" sz="11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91,8%</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94,1%</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80.0%</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79,5%</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extLst>
                  <a:ext uri="{0D108BD9-81ED-4DB2-BD59-A6C34878D82A}">
                    <a16:rowId xmlns:a16="http://schemas.microsoft.com/office/drawing/2014/main" val="1976048122"/>
                  </a:ext>
                </a:extLst>
              </a:tr>
              <a:tr h="241298">
                <a:tc>
                  <a:txBody>
                    <a:bodyPr/>
                    <a:lstStyle/>
                    <a:p>
                      <a:pPr algn="l" fontAlgn="b"/>
                      <a:r>
                        <a:rPr lang="da-DK" sz="1100" b="1" u="none" strike="noStrike" dirty="0">
                          <a:effectLst/>
                          <a:latin typeface="Verdana" panose="020B0604030504040204" pitchFamily="34" charset="0"/>
                          <a:ea typeface="Verdana" panose="020B0604030504040204" pitchFamily="34" charset="0"/>
                        </a:rPr>
                        <a:t>Indvandrere</a:t>
                      </a:r>
                      <a:endParaRPr lang="da-DK" sz="11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7,1%</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4,5%</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14,3%</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14,9%</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extLst>
                  <a:ext uri="{0D108BD9-81ED-4DB2-BD59-A6C34878D82A}">
                    <a16:rowId xmlns:a16="http://schemas.microsoft.com/office/drawing/2014/main" val="3732512940"/>
                  </a:ext>
                </a:extLst>
              </a:tr>
              <a:tr h="241298">
                <a:tc>
                  <a:txBody>
                    <a:bodyPr/>
                    <a:lstStyle/>
                    <a:p>
                      <a:pPr algn="l" fontAlgn="b"/>
                      <a:r>
                        <a:rPr lang="da-DK" sz="1100" b="1" u="none" strike="noStrike" dirty="0">
                          <a:effectLst/>
                          <a:latin typeface="Verdana" panose="020B0604030504040204" pitchFamily="34" charset="0"/>
                          <a:ea typeface="Verdana" panose="020B0604030504040204" pitchFamily="34" charset="0"/>
                        </a:rPr>
                        <a:t>Efterkommere</a:t>
                      </a:r>
                      <a:endParaRPr lang="da-DK" sz="11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1,1%</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1,3%</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5,7%</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ctr" fontAlgn="b"/>
                      <a:r>
                        <a:rPr lang="da-DK" sz="1100" u="none" strike="noStrike" dirty="0">
                          <a:effectLst/>
                          <a:latin typeface="Verdana" panose="020B0604030504040204" pitchFamily="34" charset="0"/>
                          <a:ea typeface="Verdana" panose="020B0604030504040204" pitchFamily="34" charset="0"/>
                        </a:rPr>
                        <a:t>5,6 %</a:t>
                      </a:r>
                      <a:endParaRPr lang="da-DK" sz="11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extLst>
                  <a:ext uri="{0D108BD9-81ED-4DB2-BD59-A6C34878D82A}">
                    <a16:rowId xmlns:a16="http://schemas.microsoft.com/office/drawing/2014/main" val="115112621"/>
                  </a:ext>
                </a:extLst>
              </a:tr>
            </a:tbl>
          </a:graphicData>
        </a:graphic>
      </p:graphicFrame>
    </p:spTree>
    <p:extLst>
      <p:ext uri="{BB962C8B-B14F-4D97-AF65-F5344CB8AC3E}">
        <p14:creationId xmlns:p14="http://schemas.microsoft.com/office/powerpoint/2010/main" val="109160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370319"/>
            <a:ext cx="8543925" cy="516834"/>
          </a:xfrm>
        </p:spPr>
        <p:txBody>
          <a:bodyPr lIns="0">
            <a:normAutofit/>
          </a:bodyPr>
          <a:lstStyle/>
          <a:p>
            <a:r>
              <a:rPr lang="da-DK" sz="2000" b="0" dirty="0"/>
              <a:t>Geografisk fordeling – lange kurser</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4851" y="1342295"/>
            <a:ext cx="3892550" cy="1400302"/>
          </a:xfrm>
          <a:prstGeom prst="rect">
            <a:avLst/>
          </a:prstGeom>
        </p:spPr>
        <p:txBody>
          <a:bodyPr vert="horz" wrap="square" lIns="0" tIns="0" rIns="0" bIns="0" rtlCol="0">
            <a:noAutofit/>
          </a:bodyPr>
          <a:lstStyle/>
          <a:p>
            <a:pPr algn="just">
              <a:lnSpc>
                <a:spcPct val="114000"/>
              </a:lnSpc>
            </a:pPr>
            <a:r>
              <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Kursister på lange højskolekurser er jævnt fordelt i forhold til landsdel</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Sammenlignet med befolkningen er kursister på lange højskolekurser jævnt fordelt i forhold til hvilken landsdel, de kommer fra. </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Det ses dog, at kursister fra Østjylland (21 pct.) er en smule overrepræsenterede i forhold til befolkningen (15 pct.). Omvendt er kursister fra Vest- og Sydsjælland (6 pct.) underrepræsenterede</a:t>
            </a: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endPar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18</a:t>
            </a:fld>
            <a:endParaRPr lang="da-DK" dirty="0"/>
          </a:p>
        </p:txBody>
      </p:sp>
      <p:sp>
        <p:nvSpPr>
          <p:cNvPr id="7" name="Tekstfelt 6">
            <a:extLst>
              <a:ext uri="{FF2B5EF4-FFF2-40B4-BE49-F238E27FC236}">
                <a16:creationId xmlns:a16="http://schemas.microsoft.com/office/drawing/2014/main" id="{AC35F573-F4F2-5543-9B6C-37C2A92A31A8}"/>
              </a:ext>
            </a:extLst>
          </p:cNvPr>
          <p:cNvSpPr txBox="1"/>
          <p:nvPr/>
        </p:nvSpPr>
        <p:spPr>
          <a:xfrm>
            <a:off x="567286" y="6273800"/>
            <a:ext cx="8050704" cy="369332"/>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individuelle højskolekursister, der sammenlignes antal kursister i skoleåret 2019 (højskolekursister) med 1. januar 2019 (hele befolkningen). Mellemlange og lange højskolekurser fremgår som en samlet kategori. </a:t>
            </a:r>
            <a:r>
              <a:rPr lang="da-DK" sz="9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FOHOJ04/FOLKE1.</a:t>
            </a:r>
            <a:endParaRPr lang="da-DK" sz="9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10" name="Tekstfelt 9">
            <a:extLst>
              <a:ext uri="{FF2B5EF4-FFF2-40B4-BE49-F238E27FC236}">
                <a16:creationId xmlns:a16="http://schemas.microsoft.com/office/drawing/2014/main" id="{655F4521-A4AA-B645-9E65-BA708B43558F}"/>
              </a:ext>
            </a:extLst>
          </p:cNvPr>
          <p:cNvSpPr txBox="1"/>
          <p:nvPr/>
        </p:nvSpPr>
        <p:spPr>
          <a:xfrm>
            <a:off x="5348288" y="1342294"/>
            <a:ext cx="3892550" cy="1912969"/>
          </a:xfrm>
          <a:prstGeom prst="rect">
            <a:avLst/>
          </a:prstGeom>
        </p:spPr>
        <p:txBody>
          <a:bodyPr vert="horz" wrap="square" lIns="0" tIns="0" rIns="0" bIns="0" rtlCol="0">
            <a:noAutofit/>
          </a:bodyPr>
          <a:lstStyle/>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sammenlignet med befolkningen (10 pct.). Tallene indikerer dog alt i alt, at højskoler med lange kurser formår, at tiltrække kursister fra alle landsdele. </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Det var desværre ikke muligt at se på højskoleelevernes landsdel sammenlignet med den unge del af befolkningen, men det vurderes at være mindre problematisk, da der ikke nødvendigvis er grund til at tro, at den yngre del af befolkningen fordeler sig væsentligt anderledes.</a:t>
            </a:r>
            <a:endPar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graphicFrame>
        <p:nvGraphicFramePr>
          <p:cNvPr id="9" name="Diagram 8">
            <a:extLst>
              <a:ext uri="{FF2B5EF4-FFF2-40B4-BE49-F238E27FC236}">
                <a16:creationId xmlns:a16="http://schemas.microsoft.com/office/drawing/2014/main" id="{9FA6EED5-8F57-C442-A6DC-CA9B7DB3225B}"/>
              </a:ext>
            </a:extLst>
          </p:cNvPr>
          <p:cNvGraphicFramePr>
            <a:graphicFrameLocks/>
          </p:cNvGraphicFramePr>
          <p:nvPr>
            <p:extLst>
              <p:ext uri="{D42A27DB-BD31-4B8C-83A1-F6EECF244321}">
                <p14:modId xmlns:p14="http://schemas.microsoft.com/office/powerpoint/2010/main" val="2033397311"/>
              </p:ext>
            </p:extLst>
          </p:nvPr>
        </p:nvGraphicFramePr>
        <p:xfrm>
          <a:off x="704851" y="3255263"/>
          <a:ext cx="8535987" cy="3018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5961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33381"/>
            <a:ext cx="8543925" cy="516834"/>
          </a:xfrm>
        </p:spPr>
        <p:txBody>
          <a:bodyPr lIns="0">
            <a:normAutofit/>
          </a:bodyPr>
          <a:lstStyle/>
          <a:p>
            <a:r>
              <a:rPr lang="da-DK" sz="2000" b="0" dirty="0"/>
              <a:t>Geografisk fordeling – korte kurser</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4851" y="1342295"/>
            <a:ext cx="3892550" cy="1400302"/>
          </a:xfrm>
          <a:prstGeom prst="rect">
            <a:avLst/>
          </a:prstGeom>
        </p:spPr>
        <p:txBody>
          <a:bodyPr vert="horz" wrap="square" lIns="0" tIns="0" rIns="0" bIns="0" rtlCol="0">
            <a:noAutofit/>
          </a:bodyPr>
          <a:lstStyle/>
          <a:p>
            <a:pPr algn="just">
              <a:lnSpc>
                <a:spcPct val="114000"/>
              </a:lnSpc>
            </a:pPr>
            <a:r>
              <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Kursister fra Hovedstaden og Nordsjælland er en smule overrepræsenterede på korte højskolekurser</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Kursister fra Hovedstaden og Nordsjælland, herunder Byen København (18 pct.), Københavns Omegn (13 pct.) og Nordsjælland (12 pct.) er en smule overrepræsenterede på korte højskolekurser sammenlignet med andelen af befolkningen, som bor i de landsdele. </a:t>
            </a:r>
          </a:p>
          <a:p>
            <a:pPr algn="just">
              <a:lnSpc>
                <a:spcPct val="114000"/>
              </a:lnSpc>
            </a:pPr>
            <a:endPar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19</a:t>
            </a:fld>
            <a:endParaRPr lang="da-DK" dirty="0"/>
          </a:p>
        </p:txBody>
      </p:sp>
      <p:sp>
        <p:nvSpPr>
          <p:cNvPr id="7" name="Tekstfelt 6">
            <a:extLst>
              <a:ext uri="{FF2B5EF4-FFF2-40B4-BE49-F238E27FC236}">
                <a16:creationId xmlns:a16="http://schemas.microsoft.com/office/drawing/2014/main" id="{AC35F573-F4F2-5543-9B6C-37C2A92A31A8}"/>
              </a:ext>
            </a:extLst>
          </p:cNvPr>
          <p:cNvSpPr txBox="1"/>
          <p:nvPr/>
        </p:nvSpPr>
        <p:spPr>
          <a:xfrm>
            <a:off x="567286" y="6273800"/>
            <a:ext cx="8050704" cy="369332"/>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individuelle højskolekursister, der sammenlignes antal kursister i skoleåret 2019 (højskolekursister) med 1. januar 2019 (hele befolkningen). </a:t>
            </a:r>
            <a:r>
              <a:rPr lang="da-DK" sz="9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FOHOJ04/FOLKE1.</a:t>
            </a:r>
            <a:endParaRPr lang="da-DK" sz="9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10" name="Tekstfelt 9">
            <a:extLst>
              <a:ext uri="{FF2B5EF4-FFF2-40B4-BE49-F238E27FC236}">
                <a16:creationId xmlns:a16="http://schemas.microsoft.com/office/drawing/2014/main" id="{655F4521-A4AA-B645-9E65-BA708B43558F}"/>
              </a:ext>
            </a:extLst>
          </p:cNvPr>
          <p:cNvSpPr txBox="1"/>
          <p:nvPr/>
        </p:nvSpPr>
        <p:spPr>
          <a:xfrm>
            <a:off x="5348288" y="1342295"/>
            <a:ext cx="3892550" cy="1400302"/>
          </a:xfrm>
          <a:prstGeom prst="rect">
            <a:avLst/>
          </a:prstGeom>
        </p:spPr>
        <p:txBody>
          <a:bodyPr vert="horz" wrap="square" lIns="0" tIns="0" rIns="0" bIns="0" rtlCol="0">
            <a:noAutofit/>
          </a:bodyPr>
          <a:lstStyle/>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Omvendt gælder det, at kursister på korte højskolekurser er en smule underrepræsenterede fra Vest- og Sydsjælland (8 pct.), Fyn (7 pct.), Sydjylland (10 pct.), Vestjylland (6 pct.) og Nordjylland (6 pct.). Forskellene i andelene mellem hjemlandsdel for kursister på korte højskoler og befolkningen er dog ikke store. </a:t>
            </a: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endPar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graphicFrame>
        <p:nvGraphicFramePr>
          <p:cNvPr id="9" name="Diagram 8">
            <a:extLst>
              <a:ext uri="{FF2B5EF4-FFF2-40B4-BE49-F238E27FC236}">
                <a16:creationId xmlns:a16="http://schemas.microsoft.com/office/drawing/2014/main" id="{75EF6AC1-3A22-834C-B6FA-9FB31C7828CA}"/>
              </a:ext>
            </a:extLst>
          </p:cNvPr>
          <p:cNvGraphicFramePr>
            <a:graphicFrameLocks/>
          </p:cNvGraphicFramePr>
          <p:nvPr>
            <p:extLst>
              <p:ext uri="{D42A27DB-BD31-4B8C-83A1-F6EECF244321}">
                <p14:modId xmlns:p14="http://schemas.microsoft.com/office/powerpoint/2010/main" val="1433089467"/>
              </p:ext>
            </p:extLst>
          </p:nvPr>
        </p:nvGraphicFramePr>
        <p:xfrm>
          <a:off x="681038" y="3134677"/>
          <a:ext cx="8559800" cy="30375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781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5E6B12D2-058D-49B0-B92A-F40D534DE059}"/>
              </a:ext>
            </a:extLst>
          </p:cNvPr>
          <p:cNvSpPr txBox="1">
            <a:spLocks/>
          </p:cNvSpPr>
          <p:nvPr/>
        </p:nvSpPr>
        <p:spPr>
          <a:xfrm>
            <a:off x="3034565" y="2089928"/>
            <a:ext cx="6663397" cy="3111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000"/>
              </a:spcAft>
              <a:buClrTx/>
              <a:buSzTx/>
              <a:buNone/>
              <a:tabLst/>
              <a:defRPr/>
            </a:pPr>
            <a:r>
              <a:rPr lang="da-DK" sz="1400" dirty="0">
                <a:solidFill>
                  <a:schemeClr val="tx1">
                    <a:lumMod val="65000"/>
                    <a:lumOff val="35000"/>
                  </a:schemeClr>
                </a:solidFill>
              </a:rPr>
              <a:t>Om undersøgelsen</a:t>
            </a:r>
          </a:p>
          <a:p>
            <a:pPr marR="0" lvl="0" algn="l" defTabSz="914400" rtl="0" eaLnBrk="1" fontAlgn="auto" latinLnBrk="0" hangingPunct="1">
              <a:lnSpc>
                <a:spcPct val="90000"/>
              </a:lnSpc>
              <a:spcBef>
                <a:spcPts val="1000"/>
              </a:spcBef>
              <a:spcAft>
                <a:spcPts val="1000"/>
              </a:spcAft>
              <a:buClrTx/>
              <a:buSzTx/>
              <a:buAutoNum type="arabicPeriod"/>
              <a:tabLst/>
              <a:defRPr/>
            </a:pPr>
            <a:r>
              <a:rPr lang="da-DK" sz="1400" dirty="0">
                <a:solidFill>
                  <a:schemeClr val="tx1">
                    <a:lumMod val="65000"/>
                    <a:lumOff val="35000"/>
                  </a:schemeClr>
                </a:solidFill>
              </a:rPr>
              <a:t>Væsentligste fund og konklusioner</a:t>
            </a:r>
          </a:p>
          <a:p>
            <a:pPr marR="0" lvl="0" algn="l" defTabSz="914400" rtl="0" eaLnBrk="1" fontAlgn="auto" latinLnBrk="0" hangingPunct="1">
              <a:lnSpc>
                <a:spcPct val="90000"/>
              </a:lnSpc>
              <a:spcBef>
                <a:spcPts val="1000"/>
              </a:spcBef>
              <a:spcAft>
                <a:spcPts val="1000"/>
              </a:spcAft>
              <a:buClrTx/>
              <a:buSzTx/>
              <a:buAutoNum type="arabicPeriod"/>
              <a:tabLst/>
              <a:defRPr/>
            </a:pPr>
            <a:r>
              <a:rPr lang="da-DK" sz="1400" dirty="0">
                <a:solidFill>
                  <a:schemeClr val="tx1">
                    <a:lumMod val="65000"/>
                    <a:lumOff val="35000"/>
                  </a:schemeClr>
                </a:solidFill>
              </a:rPr>
              <a:t>Kursisters køn, alder, landsdel og herkomst</a:t>
            </a:r>
          </a:p>
          <a:p>
            <a:pPr marR="0" lvl="0" algn="l" defTabSz="914400" rtl="0" eaLnBrk="1" fontAlgn="auto" latinLnBrk="0" hangingPunct="1">
              <a:lnSpc>
                <a:spcPct val="90000"/>
              </a:lnSpc>
              <a:spcBef>
                <a:spcPts val="1000"/>
              </a:spcBef>
              <a:spcAft>
                <a:spcPts val="1000"/>
              </a:spcAft>
              <a:buClrTx/>
              <a:buSzTx/>
              <a:buAutoNum type="arabicPeriod"/>
              <a:tabLst/>
              <a:defRPr/>
            </a:pPr>
            <a:r>
              <a:rPr lang="da-DK" sz="1400" dirty="0">
                <a:solidFill>
                  <a:schemeClr val="tx1">
                    <a:lumMod val="65000"/>
                    <a:lumOff val="35000"/>
                  </a:schemeClr>
                </a:solidFill>
              </a:rPr>
              <a:t>Kursisters uddannelse og gennemførsel</a:t>
            </a:r>
          </a:p>
          <a:p>
            <a:pPr marR="0" lvl="0" algn="l" defTabSz="914400" rtl="0" eaLnBrk="1" fontAlgn="auto" latinLnBrk="0" hangingPunct="1">
              <a:lnSpc>
                <a:spcPct val="90000"/>
              </a:lnSpc>
              <a:spcBef>
                <a:spcPts val="1000"/>
              </a:spcBef>
              <a:spcAft>
                <a:spcPts val="1000"/>
              </a:spcAft>
              <a:buClrTx/>
              <a:buSzTx/>
              <a:buAutoNum type="arabicPeriod"/>
              <a:tabLst/>
              <a:defRPr/>
            </a:pPr>
            <a:r>
              <a:rPr lang="da-DK" sz="1400" dirty="0">
                <a:solidFill>
                  <a:schemeClr val="tx1">
                    <a:lumMod val="65000"/>
                    <a:lumOff val="35000"/>
                  </a:schemeClr>
                </a:solidFill>
              </a:rPr>
              <a:t>Kursisters indkomst og modtagelse af offentlig forsørgelse</a:t>
            </a:r>
          </a:p>
          <a:p>
            <a:pPr marR="0" lvl="0" algn="l" defTabSz="914400" rtl="0" eaLnBrk="1" fontAlgn="auto" latinLnBrk="0" hangingPunct="1">
              <a:lnSpc>
                <a:spcPct val="90000"/>
              </a:lnSpc>
              <a:spcBef>
                <a:spcPts val="1000"/>
              </a:spcBef>
              <a:spcAft>
                <a:spcPts val="1000"/>
              </a:spcAft>
              <a:buClrTx/>
              <a:buSzTx/>
              <a:buAutoNum type="arabicPeriod"/>
              <a:tabLst/>
              <a:defRPr/>
            </a:pPr>
            <a:r>
              <a:rPr lang="da-DK" sz="1400" dirty="0">
                <a:solidFill>
                  <a:schemeClr val="tx1">
                    <a:lumMod val="65000"/>
                    <a:lumOff val="35000"/>
                  </a:schemeClr>
                </a:solidFill>
              </a:rPr>
              <a:t>Data og metode</a:t>
            </a:r>
          </a:p>
          <a:p>
            <a:pPr marL="0" marR="0" lvl="0" indent="0" algn="l" defTabSz="914400" rtl="0" eaLnBrk="1" fontAlgn="auto" latinLnBrk="0" hangingPunct="1">
              <a:lnSpc>
                <a:spcPct val="90000"/>
              </a:lnSpc>
              <a:spcBef>
                <a:spcPts val="1000"/>
              </a:spcBef>
              <a:spcAft>
                <a:spcPts val="1000"/>
              </a:spcAft>
              <a:buClrTx/>
              <a:buSzTx/>
              <a:buNone/>
              <a:tabLst/>
              <a:defRPr/>
            </a:pPr>
            <a:r>
              <a:rPr lang="da-DK" sz="1400" dirty="0">
                <a:solidFill>
                  <a:schemeClr val="tx1">
                    <a:lumMod val="65000"/>
                    <a:lumOff val="35000"/>
                  </a:schemeClr>
                </a:solidFill>
              </a:rPr>
              <a:t>Kontakt</a:t>
            </a:r>
          </a:p>
        </p:txBody>
      </p:sp>
      <p:sp>
        <p:nvSpPr>
          <p:cNvPr id="6" name="Titel 1">
            <a:extLst>
              <a:ext uri="{FF2B5EF4-FFF2-40B4-BE49-F238E27FC236}">
                <a16:creationId xmlns:a16="http://schemas.microsoft.com/office/drawing/2014/main" id="{93BAB890-D21C-4FA3-A861-B0EA5583E86C}"/>
              </a:ext>
            </a:extLst>
          </p:cNvPr>
          <p:cNvSpPr txBox="1">
            <a:spLocks/>
          </p:cNvSpPr>
          <p:nvPr/>
        </p:nvSpPr>
        <p:spPr>
          <a:xfrm>
            <a:off x="878259" y="3087447"/>
            <a:ext cx="1915689" cy="387798"/>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3200" kern="1200">
                <a:solidFill>
                  <a:schemeClr val="tx1"/>
                </a:solidFill>
                <a:latin typeface="Verdana" charset="0"/>
                <a:ea typeface="Verdana" charset="0"/>
                <a:cs typeface="Verdan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i="0" u="none" strike="noStrike" kern="1200" cap="none" spc="0" normalizeH="0" baseline="0" noProof="0" dirty="0">
                <a:ln>
                  <a:noFill/>
                </a:ln>
                <a:solidFill>
                  <a:srgbClr val="004B60"/>
                </a:solidFill>
                <a:effectLst/>
                <a:uLnTx/>
                <a:uFillTx/>
                <a:latin typeface="Verdana" charset="0"/>
                <a:ea typeface="Verdana" charset="0"/>
              </a:rPr>
              <a:t>Indhold</a:t>
            </a:r>
            <a:endParaRPr kumimoji="0" lang="da-DK" sz="2800" i="0" u="none" strike="noStrike" kern="1200" cap="none" spc="0" normalizeH="0" baseline="0" noProof="0" dirty="0">
              <a:ln>
                <a:noFill/>
              </a:ln>
              <a:solidFill>
                <a:srgbClr val="DC295C"/>
              </a:solidFill>
              <a:effectLst/>
              <a:uLnTx/>
              <a:uFillTx/>
              <a:latin typeface="Verdana" charset="0"/>
              <a:ea typeface="Verdana" charset="0"/>
            </a:endParaRPr>
          </a:p>
        </p:txBody>
      </p:sp>
      <p:cxnSp>
        <p:nvCxnSpPr>
          <p:cNvPr id="7" name="Lige forbindelse 4">
            <a:extLst>
              <a:ext uri="{FF2B5EF4-FFF2-40B4-BE49-F238E27FC236}">
                <a16:creationId xmlns:a16="http://schemas.microsoft.com/office/drawing/2014/main" id="{0D8085BD-8F49-4A9F-9878-83B696252BD1}"/>
              </a:ext>
            </a:extLst>
          </p:cNvPr>
          <p:cNvCxnSpPr>
            <a:cxnSpLocks/>
          </p:cNvCxnSpPr>
          <p:nvPr/>
        </p:nvCxnSpPr>
        <p:spPr>
          <a:xfrm>
            <a:off x="2914256" y="1256352"/>
            <a:ext cx="0" cy="4437786"/>
          </a:xfrm>
          <a:prstGeom prst="line">
            <a:avLst/>
          </a:prstGeom>
          <a:ln w="12700"/>
        </p:spPr>
        <p:style>
          <a:lnRef idx="1">
            <a:schemeClr val="dk1"/>
          </a:lnRef>
          <a:fillRef idx="0">
            <a:schemeClr val="dk1"/>
          </a:fillRef>
          <a:effectRef idx="0">
            <a:schemeClr val="dk1"/>
          </a:effectRef>
          <a:fontRef idx="minor">
            <a:schemeClr val="tx1"/>
          </a:fontRef>
        </p:style>
      </p:cxnSp>
      <p:sp>
        <p:nvSpPr>
          <p:cNvPr id="8" name="Slide Number Placeholder 5">
            <a:extLst>
              <a:ext uri="{FF2B5EF4-FFF2-40B4-BE49-F238E27FC236}">
                <a16:creationId xmlns:a16="http://schemas.microsoft.com/office/drawing/2014/main" id="{0B3E4634-9F27-0A44-A4A5-6FD86A5931D9}"/>
              </a:ext>
            </a:extLst>
          </p:cNvPr>
          <p:cNvSpPr txBox="1">
            <a:spLocks/>
          </p:cNvSpPr>
          <p:nvPr/>
        </p:nvSpPr>
        <p:spPr>
          <a:xfrm>
            <a:off x="7406346" y="637057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FE7E55A-794E-8747-82B3-B72CF94B27E5}" type="slidenum">
              <a:rPr lang="en-US" smtClean="0"/>
              <a:pPr/>
              <a:t>2</a:t>
            </a:fld>
            <a:endParaRPr lang="en-US" dirty="0"/>
          </a:p>
        </p:txBody>
      </p:sp>
    </p:spTree>
    <p:extLst>
      <p:ext uri="{BB962C8B-B14F-4D97-AF65-F5344CB8AC3E}">
        <p14:creationId xmlns:p14="http://schemas.microsoft.com/office/powerpoint/2010/main" val="2944780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5F7DDDF1-40FC-470E-844D-E001FFE86C33}"/>
              </a:ext>
            </a:extLst>
          </p:cNvPr>
          <p:cNvSpPr>
            <a:spLocks noGrp="1"/>
          </p:cNvSpPr>
          <p:nvPr>
            <p:ph type="sldNum" sz="quarter" idx="12"/>
          </p:nvPr>
        </p:nvSpPr>
        <p:spPr/>
        <p:txBody>
          <a:bodyPr/>
          <a:lstStyle/>
          <a:p>
            <a:fld id="{0A371222-8F63-400B-B275-E14F1A0F930A}" type="slidenum">
              <a:rPr lang="da-DK" smtClean="0"/>
              <a:pPr/>
              <a:t>20</a:t>
            </a:fld>
            <a:endParaRPr lang="da-DK" dirty="0"/>
          </a:p>
        </p:txBody>
      </p:sp>
      <p:sp>
        <p:nvSpPr>
          <p:cNvPr id="5" name="Titel 2">
            <a:extLst>
              <a:ext uri="{FF2B5EF4-FFF2-40B4-BE49-F238E27FC236}">
                <a16:creationId xmlns:a16="http://schemas.microsoft.com/office/drawing/2014/main" id="{D29D49DE-6A0F-4F04-97DA-CD20DFF14389}"/>
              </a:ext>
            </a:extLst>
          </p:cNvPr>
          <p:cNvSpPr txBox="1">
            <a:spLocks/>
          </p:cNvSpPr>
          <p:nvPr/>
        </p:nvSpPr>
        <p:spPr>
          <a:xfrm>
            <a:off x="1675200" y="5303270"/>
            <a:ext cx="6555600" cy="5067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algn="ctr"/>
            <a:r>
              <a:rPr lang="da-DK" sz="1900" dirty="0">
                <a:solidFill>
                  <a:schemeClr val="accent1"/>
                </a:solidFill>
              </a:rPr>
              <a:t>3. KURSISTERS UDDANNELSE OG GENNEMFØRSEL</a:t>
            </a:r>
          </a:p>
        </p:txBody>
      </p:sp>
      <p:sp>
        <p:nvSpPr>
          <p:cNvPr id="3" name="Rektangel 2"/>
          <p:cNvSpPr/>
          <p:nvPr/>
        </p:nvSpPr>
        <p:spPr>
          <a:xfrm>
            <a:off x="0" y="6441897"/>
            <a:ext cx="9906000" cy="416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a:off x="0" y="6226139"/>
            <a:ext cx="9906000" cy="215758"/>
          </a:xfrm>
          <a:prstGeom prst="rect">
            <a:avLst/>
          </a:prstGeom>
          <a:solidFill>
            <a:srgbClr val="54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1">
            <a:extLst>
              <a:ext uri="{FF2B5EF4-FFF2-40B4-BE49-F238E27FC236}">
                <a16:creationId xmlns:a16="http://schemas.microsoft.com/office/drawing/2014/main" id="{107581AC-F597-4729-91F2-88DB8E5C56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1675200" y="733048"/>
            <a:ext cx="6555600" cy="4369910"/>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56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354310"/>
            <a:ext cx="8543925" cy="516834"/>
          </a:xfrm>
        </p:spPr>
        <p:txBody>
          <a:bodyPr lIns="0">
            <a:normAutofit/>
          </a:bodyPr>
          <a:lstStyle/>
          <a:p>
            <a:r>
              <a:rPr lang="da-DK" sz="2000" b="0" dirty="0"/>
              <a:t>Uddannelsesbaggrund – lange højskolekurser</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4850" y="1359055"/>
            <a:ext cx="3934044" cy="4074385"/>
          </a:xfrm>
          <a:prstGeom prst="rect">
            <a:avLst/>
          </a:prstGeom>
        </p:spPr>
        <p:txBody>
          <a:bodyPr vert="horz" wrap="square" lIns="0" tIns="0" rIns="0" bIns="0" rtlCol="0">
            <a:noAutofit/>
          </a:bodyPr>
          <a:lstStyle/>
          <a:p>
            <a:pPr algn="just">
              <a:lnSpc>
                <a:spcPct val="114000"/>
              </a:lnSpc>
            </a:pPr>
            <a:r>
              <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60 pct. højskoleelever på højskolerne på lange kurser har taget en gymnasial uddannelse</a:t>
            </a: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Omkring 60% af kursisterne på lange og mellemlange kurser har en gymnasial uddannelse som senest afsluttede. For hele befolkningen i alderen 20-24 år er denne tilsvarende andel 51%. Samtidig er der færre med grundskole og erhvervsfaglig uddannelse som senest afsluttede uddannelse på højskolernes lange kurser. Disse tal fremgår af figuren på næste side. </a:t>
            </a:r>
          </a:p>
          <a:p>
            <a:pPr algn="just">
              <a:lnSpc>
                <a:spcPct val="114000"/>
              </a:lnSpc>
            </a:pPr>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Set over en periode på de seneste fire år som vist i tabellen til højre lader fordelingen af </a:t>
            </a:r>
            <a:r>
              <a:rPr lang="da-DK" sz="1050" dirty="0" err="1">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uddannelses-baggrund</a:t>
            </a: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 for højskoleelever på de lange kurser til at være nogenlunde stabil.</a:t>
            </a:r>
          </a:p>
          <a:p>
            <a:pPr algn="just">
              <a:lnSpc>
                <a:spcPct val="114000"/>
              </a:lnSpc>
            </a:pPr>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21</a:t>
            </a:fld>
            <a:endParaRPr lang="da-DK" dirty="0"/>
          </a:p>
        </p:txBody>
      </p:sp>
      <p:graphicFrame>
        <p:nvGraphicFramePr>
          <p:cNvPr id="2" name="Tabel 1">
            <a:extLst>
              <a:ext uri="{FF2B5EF4-FFF2-40B4-BE49-F238E27FC236}">
                <a16:creationId xmlns:a16="http://schemas.microsoft.com/office/drawing/2014/main" id="{76DEB3B2-F143-4189-BC19-081BF46D8F01}"/>
              </a:ext>
            </a:extLst>
          </p:cNvPr>
          <p:cNvGraphicFramePr>
            <a:graphicFrameLocks noGrp="1"/>
          </p:cNvGraphicFramePr>
          <p:nvPr>
            <p:extLst>
              <p:ext uri="{D42A27DB-BD31-4B8C-83A1-F6EECF244321}">
                <p14:modId xmlns:p14="http://schemas.microsoft.com/office/powerpoint/2010/main" val="3727216674"/>
              </p:ext>
            </p:extLst>
          </p:nvPr>
        </p:nvGraphicFramePr>
        <p:xfrm>
          <a:off x="5290705" y="1359055"/>
          <a:ext cx="3938400" cy="2819179"/>
        </p:xfrm>
        <a:graphic>
          <a:graphicData uri="http://schemas.openxmlformats.org/drawingml/2006/table">
            <a:tbl>
              <a:tblPr firstRow="1">
                <a:tableStyleId>{5C22544A-7EE6-4342-B048-85BDC9FD1C3A}</a:tableStyleId>
              </a:tblPr>
              <a:tblGrid>
                <a:gridCol w="1836000">
                  <a:extLst>
                    <a:ext uri="{9D8B030D-6E8A-4147-A177-3AD203B41FA5}">
                      <a16:colId xmlns:a16="http://schemas.microsoft.com/office/drawing/2014/main" val="569825239"/>
                    </a:ext>
                  </a:extLst>
                </a:gridCol>
                <a:gridCol w="525600">
                  <a:extLst>
                    <a:ext uri="{9D8B030D-6E8A-4147-A177-3AD203B41FA5}">
                      <a16:colId xmlns:a16="http://schemas.microsoft.com/office/drawing/2014/main" val="2563407661"/>
                    </a:ext>
                  </a:extLst>
                </a:gridCol>
                <a:gridCol w="525600">
                  <a:extLst>
                    <a:ext uri="{9D8B030D-6E8A-4147-A177-3AD203B41FA5}">
                      <a16:colId xmlns:a16="http://schemas.microsoft.com/office/drawing/2014/main" val="3727789203"/>
                    </a:ext>
                  </a:extLst>
                </a:gridCol>
                <a:gridCol w="525600">
                  <a:extLst>
                    <a:ext uri="{9D8B030D-6E8A-4147-A177-3AD203B41FA5}">
                      <a16:colId xmlns:a16="http://schemas.microsoft.com/office/drawing/2014/main" val="416927341"/>
                    </a:ext>
                  </a:extLst>
                </a:gridCol>
                <a:gridCol w="525600">
                  <a:extLst>
                    <a:ext uri="{9D8B030D-6E8A-4147-A177-3AD203B41FA5}">
                      <a16:colId xmlns:a16="http://schemas.microsoft.com/office/drawing/2014/main" val="2591952215"/>
                    </a:ext>
                  </a:extLst>
                </a:gridCol>
              </a:tblGrid>
              <a:tr h="288000">
                <a:tc>
                  <a:txBody>
                    <a:bodyPr/>
                    <a:lstStyle/>
                    <a:p>
                      <a:pPr algn="l" fontAlgn="b"/>
                      <a:r>
                        <a:rPr lang="da-DK" sz="1000" b="0" i="0" u="none" strike="noStrike" dirty="0">
                          <a:solidFill>
                            <a:schemeClr val="bg1"/>
                          </a:solidFill>
                          <a:effectLst/>
                          <a:latin typeface="Verdana" panose="020B0604030504040204" pitchFamily="34" charset="0"/>
                          <a:ea typeface="Verdana" panose="020B0604030504040204" pitchFamily="34" charset="0"/>
                        </a:rPr>
                        <a:t>Højskoleelever på lange kurser</a:t>
                      </a: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da-DK" sz="1000" u="none" strike="noStrike" dirty="0">
                          <a:effectLst/>
                          <a:latin typeface="Verdana" panose="020B0604030504040204" pitchFamily="34" charset="0"/>
                          <a:ea typeface="Verdana" panose="020B0604030504040204" pitchFamily="34" charset="0"/>
                        </a:rPr>
                        <a:t>2016</a:t>
                      </a:r>
                      <a:endParaRPr lang="da-DK" sz="1000" b="1"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da-DK" sz="1000" u="none" strike="noStrike">
                          <a:effectLst/>
                          <a:latin typeface="Verdana" panose="020B0604030504040204" pitchFamily="34" charset="0"/>
                          <a:ea typeface="Verdana" panose="020B0604030504040204" pitchFamily="34" charset="0"/>
                        </a:rPr>
                        <a:t>2017</a:t>
                      </a:r>
                      <a:endParaRPr lang="da-DK" sz="1000" b="1" i="0" u="none" strike="noStrike">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da-DK" sz="1000" u="none" strike="noStrike">
                          <a:effectLst/>
                          <a:latin typeface="Verdana" panose="020B0604030504040204" pitchFamily="34" charset="0"/>
                          <a:ea typeface="Verdana" panose="020B0604030504040204" pitchFamily="34" charset="0"/>
                        </a:rPr>
                        <a:t>2018</a:t>
                      </a:r>
                      <a:endParaRPr lang="da-DK" sz="1000" b="1" i="0" u="none" strike="noStrike">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da-DK" sz="1000" u="none" strike="noStrike">
                          <a:effectLst/>
                          <a:latin typeface="Verdana" panose="020B0604030504040204" pitchFamily="34" charset="0"/>
                          <a:ea typeface="Verdana" panose="020B0604030504040204" pitchFamily="34" charset="0"/>
                        </a:rPr>
                        <a:t>2019</a:t>
                      </a:r>
                      <a:endParaRPr lang="da-DK" sz="1000" b="1" i="0" u="none" strike="noStrike">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74379779"/>
                  </a:ext>
                </a:extLst>
              </a:tr>
              <a:tr h="137629">
                <a:tc>
                  <a:txBody>
                    <a:bodyPr/>
                    <a:lstStyle/>
                    <a:p>
                      <a:pPr algn="l" fontAlgn="b"/>
                      <a:r>
                        <a:rPr lang="da-DK" sz="1000" u="none" strike="noStrike" dirty="0">
                          <a:effectLst/>
                          <a:latin typeface="Verdana" panose="020B0604030504040204" pitchFamily="34" charset="0"/>
                          <a:ea typeface="Verdana" panose="020B0604030504040204" pitchFamily="34" charset="0"/>
                        </a:rPr>
                        <a:t>Grundskole</a:t>
                      </a:r>
                      <a:endParaRPr lang="da-DK" sz="1000" b="1"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23%</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23%</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21%</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19%</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956135827"/>
                  </a:ext>
                </a:extLst>
              </a:tr>
              <a:tr h="272700">
                <a:tc>
                  <a:txBody>
                    <a:bodyPr/>
                    <a:lstStyle/>
                    <a:p>
                      <a:pPr algn="l" fontAlgn="b"/>
                      <a:r>
                        <a:rPr lang="da-DK" sz="1000" u="none" strike="noStrike" dirty="0">
                          <a:effectLst/>
                          <a:latin typeface="Verdana" panose="020B0604030504040204" pitchFamily="34" charset="0"/>
                          <a:ea typeface="Verdana" panose="020B0604030504040204" pitchFamily="34" charset="0"/>
                        </a:rPr>
                        <a:t>Gymnasiale uddannelser</a:t>
                      </a:r>
                      <a:endParaRPr lang="da-DK" sz="1000" b="1"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57%</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59%</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61%</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60%</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1493577"/>
                  </a:ext>
                </a:extLst>
              </a:tr>
              <a:tr h="272700">
                <a:tc>
                  <a:txBody>
                    <a:bodyPr/>
                    <a:lstStyle/>
                    <a:p>
                      <a:pPr algn="l" fontAlgn="b"/>
                      <a:r>
                        <a:rPr lang="da-DK" sz="1000" u="none" strike="noStrike" dirty="0">
                          <a:effectLst/>
                          <a:latin typeface="Verdana" panose="020B0604030504040204" pitchFamily="34" charset="0"/>
                          <a:ea typeface="Verdana" panose="020B0604030504040204" pitchFamily="34" charset="0"/>
                        </a:rPr>
                        <a:t>Erhvervsfaglige uddannelser</a:t>
                      </a:r>
                      <a:endParaRPr lang="da-DK" sz="1000" b="1"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8%</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7%</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6%</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6%</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86918526"/>
                  </a:ext>
                </a:extLst>
              </a:tr>
              <a:tr h="272700">
                <a:tc>
                  <a:txBody>
                    <a:bodyPr/>
                    <a:lstStyle/>
                    <a:p>
                      <a:pPr algn="l" fontAlgn="b"/>
                      <a:r>
                        <a:rPr lang="da-DK" sz="1000" u="none" strike="noStrike" dirty="0">
                          <a:effectLst/>
                          <a:latin typeface="Verdana" panose="020B0604030504040204" pitchFamily="34" charset="0"/>
                          <a:ea typeface="Verdana" panose="020B0604030504040204" pitchFamily="34" charset="0"/>
                        </a:rPr>
                        <a:t>Adgangsgivende uddannelsesforløb</a:t>
                      </a:r>
                      <a:endParaRPr lang="da-DK" sz="1000" b="1"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0%</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0%</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0%</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0%</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092028477"/>
                  </a:ext>
                </a:extLst>
              </a:tr>
              <a:tr h="340236">
                <a:tc>
                  <a:txBody>
                    <a:bodyPr/>
                    <a:lstStyle/>
                    <a:p>
                      <a:pPr algn="l" fontAlgn="b"/>
                      <a:r>
                        <a:rPr lang="da-DK" sz="1000" u="none" strike="noStrike" dirty="0">
                          <a:effectLst/>
                          <a:latin typeface="Verdana" panose="020B0604030504040204" pitchFamily="34" charset="0"/>
                          <a:ea typeface="Verdana" panose="020B0604030504040204" pitchFamily="34" charset="0"/>
                        </a:rPr>
                        <a:t>Korte videregående uddannelser</a:t>
                      </a:r>
                      <a:endParaRPr lang="da-DK" sz="1000" b="1"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2%</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2%</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2%</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2%</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53825008"/>
                  </a:ext>
                </a:extLst>
              </a:tr>
              <a:tr h="407771">
                <a:tc>
                  <a:txBody>
                    <a:bodyPr/>
                    <a:lstStyle/>
                    <a:p>
                      <a:pPr algn="l" fontAlgn="b"/>
                      <a:r>
                        <a:rPr lang="da-DK" sz="1000" u="none" strike="noStrike" dirty="0">
                          <a:effectLst/>
                          <a:latin typeface="Verdana" panose="020B0604030504040204" pitchFamily="34" charset="0"/>
                          <a:ea typeface="Verdana" panose="020B0604030504040204" pitchFamily="34" charset="0"/>
                        </a:rPr>
                        <a:t>Mellemlange videregående uddannelser</a:t>
                      </a:r>
                      <a:endParaRPr lang="da-DK" sz="1000" b="1"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a:effectLst/>
                          <a:latin typeface="Verdana" panose="020B0604030504040204" pitchFamily="34" charset="0"/>
                          <a:ea typeface="Verdana" panose="020B0604030504040204" pitchFamily="34" charset="0"/>
                        </a:rPr>
                        <a:t>5%</a:t>
                      </a:r>
                      <a:endParaRPr lang="da-DK" sz="1000" b="0" i="0" u="none" strike="noStrike">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5%</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5%</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7%</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08445527"/>
                  </a:ext>
                </a:extLst>
              </a:tr>
              <a:tr h="205165">
                <a:tc>
                  <a:txBody>
                    <a:bodyPr/>
                    <a:lstStyle/>
                    <a:p>
                      <a:pPr algn="l" fontAlgn="b"/>
                      <a:r>
                        <a:rPr lang="da-DK" sz="1000" u="none" strike="noStrike" dirty="0">
                          <a:effectLst/>
                          <a:latin typeface="Verdana" panose="020B0604030504040204" pitchFamily="34" charset="0"/>
                          <a:ea typeface="Verdana" panose="020B0604030504040204" pitchFamily="34" charset="0"/>
                        </a:rPr>
                        <a:t>Bacheloruddannelser</a:t>
                      </a:r>
                      <a:endParaRPr lang="da-DK" sz="1000" b="1"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a:effectLst/>
                          <a:latin typeface="Verdana" panose="020B0604030504040204" pitchFamily="34" charset="0"/>
                          <a:ea typeface="Verdana" panose="020B0604030504040204" pitchFamily="34" charset="0"/>
                        </a:rPr>
                        <a:t>3%</a:t>
                      </a:r>
                      <a:endParaRPr lang="da-DK" sz="1000" b="0" i="0" u="none" strike="noStrike">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a:effectLst/>
                          <a:latin typeface="Verdana" panose="020B0604030504040204" pitchFamily="34" charset="0"/>
                          <a:ea typeface="Verdana" panose="020B0604030504040204" pitchFamily="34" charset="0"/>
                        </a:rPr>
                        <a:t>3%</a:t>
                      </a:r>
                      <a:endParaRPr lang="da-DK" sz="1000" b="0" i="0" u="none" strike="noStrike">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3%</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3%</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625214142"/>
                  </a:ext>
                </a:extLst>
              </a:tr>
              <a:tr h="340236">
                <a:tc>
                  <a:txBody>
                    <a:bodyPr/>
                    <a:lstStyle/>
                    <a:p>
                      <a:pPr algn="l" fontAlgn="b"/>
                      <a:r>
                        <a:rPr lang="da-DK" sz="1000" u="none" strike="noStrike" dirty="0">
                          <a:effectLst/>
                          <a:latin typeface="Verdana" panose="020B0604030504040204" pitchFamily="34" charset="0"/>
                          <a:ea typeface="Verdana" panose="020B0604030504040204" pitchFamily="34" charset="0"/>
                        </a:rPr>
                        <a:t>Lange videregående uddannelser</a:t>
                      </a:r>
                      <a:endParaRPr lang="da-DK" sz="1000" b="1"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a:effectLst/>
                          <a:latin typeface="Verdana" panose="020B0604030504040204" pitchFamily="34" charset="0"/>
                          <a:ea typeface="Verdana" panose="020B0604030504040204" pitchFamily="34" charset="0"/>
                        </a:rPr>
                        <a:t>2%</a:t>
                      </a:r>
                      <a:endParaRPr lang="da-DK" sz="1000" b="0" i="0" u="none" strike="noStrike">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a:effectLst/>
                          <a:latin typeface="Verdana" panose="020B0604030504040204" pitchFamily="34" charset="0"/>
                          <a:ea typeface="Verdana" panose="020B0604030504040204" pitchFamily="34" charset="0"/>
                        </a:rPr>
                        <a:t>2%</a:t>
                      </a:r>
                      <a:endParaRPr lang="da-DK" sz="1000" b="0" i="0" u="none" strike="noStrike">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2%</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2%</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08763289"/>
                  </a:ext>
                </a:extLst>
              </a:tr>
              <a:tr h="205165">
                <a:tc>
                  <a:txBody>
                    <a:bodyPr/>
                    <a:lstStyle/>
                    <a:p>
                      <a:pPr algn="l" fontAlgn="b"/>
                      <a:r>
                        <a:rPr lang="da-DK" sz="1000" u="none" strike="noStrike">
                          <a:effectLst/>
                          <a:latin typeface="Verdana" panose="020B0604030504040204" pitchFamily="34" charset="0"/>
                          <a:ea typeface="Verdana" panose="020B0604030504040204" pitchFamily="34" charset="0"/>
                        </a:rPr>
                        <a:t>Ph.d og forskeruddannelser</a:t>
                      </a:r>
                      <a:endParaRPr lang="da-DK" sz="1000" b="1" i="0" u="none" strike="noStrike">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a:effectLst/>
                          <a:latin typeface="Verdana" panose="020B0604030504040204" pitchFamily="34" charset="0"/>
                          <a:ea typeface="Verdana" panose="020B0604030504040204" pitchFamily="34" charset="0"/>
                        </a:rPr>
                        <a:t>0%</a:t>
                      </a:r>
                      <a:endParaRPr lang="da-DK" sz="1000" b="0" i="0" u="none" strike="noStrike">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a:effectLst/>
                          <a:latin typeface="Verdana" panose="020B0604030504040204" pitchFamily="34" charset="0"/>
                          <a:ea typeface="Verdana" panose="020B0604030504040204" pitchFamily="34" charset="0"/>
                        </a:rPr>
                        <a:t>0%</a:t>
                      </a:r>
                      <a:endParaRPr lang="da-DK" sz="1000" b="0" i="0" u="none" strike="noStrike">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a:effectLst/>
                          <a:latin typeface="Verdana" panose="020B0604030504040204" pitchFamily="34" charset="0"/>
                          <a:ea typeface="Verdana" panose="020B0604030504040204" pitchFamily="34" charset="0"/>
                        </a:rPr>
                        <a:t>0%</a:t>
                      </a:r>
                      <a:endParaRPr lang="da-DK" sz="1000" b="0" i="0" u="none" strike="noStrike">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da-DK" sz="1000" u="none" strike="noStrike" dirty="0">
                          <a:effectLst/>
                          <a:latin typeface="Verdana" panose="020B0604030504040204" pitchFamily="34" charset="0"/>
                          <a:ea typeface="Verdana" panose="020B0604030504040204" pitchFamily="34" charset="0"/>
                        </a:rPr>
                        <a:t>0%</a:t>
                      </a:r>
                      <a:endParaRPr lang="da-DK" sz="1000" b="0" i="0" u="none" strike="noStrike" dirty="0">
                        <a:solidFill>
                          <a:srgbClr val="000000"/>
                        </a:solidFill>
                        <a:effectLst/>
                        <a:latin typeface="Verdana" panose="020B0604030504040204" pitchFamily="34" charset="0"/>
                        <a:ea typeface="Verdana" panose="020B0604030504040204" pitchFamily="34" charset="0"/>
                      </a:endParaRPr>
                    </a:p>
                  </a:txBody>
                  <a:tcPr marL="4402" marR="4402" marT="440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73280964"/>
                  </a:ext>
                </a:extLst>
              </a:tr>
            </a:tbl>
          </a:graphicData>
        </a:graphic>
      </p:graphicFrame>
    </p:spTree>
    <p:extLst>
      <p:ext uri="{BB962C8B-B14F-4D97-AF65-F5344CB8AC3E}">
        <p14:creationId xmlns:p14="http://schemas.microsoft.com/office/powerpoint/2010/main" val="2142342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354310"/>
            <a:ext cx="8543925" cy="516834"/>
          </a:xfrm>
        </p:spPr>
        <p:txBody>
          <a:bodyPr lIns="0">
            <a:normAutofit/>
          </a:bodyPr>
          <a:lstStyle/>
          <a:p>
            <a:r>
              <a:rPr lang="da-DK" sz="2000" b="0" dirty="0"/>
              <a:t>Uddannelsesbaggrund – lange højskolekurser</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4850" y="1359055"/>
            <a:ext cx="3934044" cy="4074385"/>
          </a:xfrm>
          <a:prstGeom prst="rect">
            <a:avLst/>
          </a:prstGeom>
        </p:spPr>
        <p:txBody>
          <a:bodyPr vert="horz" wrap="square" lIns="0" tIns="0" rIns="0" bIns="0" rtlCol="0">
            <a:noAutofit/>
          </a:bodyPr>
          <a:lstStyle/>
          <a:p>
            <a:pPr algn="just">
              <a:lnSpc>
                <a:spcPct val="114000"/>
              </a:lnSpc>
            </a:pPr>
            <a:r>
              <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Kursister på lange højskolekurser ligner mest 20-24 årige i befolkningen ift. uddannelsesbaggrund</a:t>
            </a: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Figuren til højre sammenligner kursister på lange højskoleophold seneste afsluttede uddannelse med hhv. 20-24 årige og 25-29 årige. Det fremgår således af figuren, at højskolekursister umiddelbart ligner de 20-24 mest ift. deres senest afsluttede uddannelse, hvor ca. 50-60 pct. har afsluttet en gymnasial uddannelse og 19-24 pct. har afsluttet grundskolen som deres seneste uddannelse. </a:t>
            </a:r>
          </a:p>
          <a:p>
            <a:pPr algn="just">
              <a:lnSpc>
                <a:spcPct val="114000"/>
              </a:lnSpc>
            </a:pPr>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22</a:t>
            </a:fld>
            <a:endParaRPr lang="da-DK" dirty="0"/>
          </a:p>
        </p:txBody>
      </p:sp>
      <p:sp>
        <p:nvSpPr>
          <p:cNvPr id="11" name="Tekstfelt 10">
            <a:extLst>
              <a:ext uri="{FF2B5EF4-FFF2-40B4-BE49-F238E27FC236}">
                <a16:creationId xmlns:a16="http://schemas.microsoft.com/office/drawing/2014/main" id="{302FA151-B9BB-9A40-869E-FF1F200491F0}"/>
              </a:ext>
            </a:extLst>
          </p:cNvPr>
          <p:cNvSpPr txBox="1"/>
          <p:nvPr/>
        </p:nvSpPr>
        <p:spPr>
          <a:xfrm>
            <a:off x="4913243" y="6033414"/>
            <a:ext cx="4031965" cy="707886"/>
          </a:xfrm>
          <a:prstGeom prst="rect">
            <a:avLst/>
          </a:prstGeom>
          <a:noFill/>
        </p:spPr>
        <p:txBody>
          <a:bodyPr wrap="square" rtlCol="0">
            <a:spAutoFit/>
          </a:bodyPr>
          <a:lstStyle/>
          <a:p>
            <a:r>
              <a:rPr lang="da-DK" sz="800" dirty="0">
                <a:solidFill>
                  <a:schemeClr val="tx1">
                    <a:lumMod val="65000"/>
                    <a:lumOff val="35000"/>
                  </a:schemeClr>
                </a:solidFill>
                <a:latin typeface="Verdana" panose="020B0604030504040204" pitchFamily="34" charset="0"/>
                <a:ea typeface="Verdana" panose="020B0604030504040204" pitchFamily="34" charset="0"/>
              </a:rPr>
              <a:t>Datanote: Der ses på den højest fuldførte uddannelse kursister på lange og mellemlange højskolekurser i skoleåret 2019. Baseret på særtræk fra Danmarks Statistik+HFUDD11. Der er frasorteret en stor gruppe ”uoplyste” for begge grupper. Tallene for hele befolkningen gælder </a:t>
            </a:r>
          </a:p>
          <a:p>
            <a:r>
              <a:rPr lang="da-DK" sz="800" dirty="0">
                <a:solidFill>
                  <a:schemeClr val="tx1">
                    <a:lumMod val="65000"/>
                    <a:lumOff val="35000"/>
                  </a:schemeClr>
                </a:solidFill>
                <a:latin typeface="Verdana" panose="020B0604030504040204" pitchFamily="34" charset="0"/>
                <a:ea typeface="Verdana" panose="020B0604030504040204" pitchFamily="34" charset="0"/>
              </a:rPr>
              <a:t>fra d.30 september og er derfor sammenlignelige med særtrækket. </a:t>
            </a:r>
          </a:p>
        </p:txBody>
      </p:sp>
      <p:graphicFrame>
        <p:nvGraphicFramePr>
          <p:cNvPr id="9" name="Diagram 8">
            <a:extLst>
              <a:ext uri="{FF2B5EF4-FFF2-40B4-BE49-F238E27FC236}">
                <a16:creationId xmlns:a16="http://schemas.microsoft.com/office/drawing/2014/main" id="{B285F4A2-85EC-1548-BACB-5DC0283DA6B3}"/>
              </a:ext>
            </a:extLst>
          </p:cNvPr>
          <p:cNvGraphicFramePr>
            <a:graphicFrameLocks/>
          </p:cNvGraphicFramePr>
          <p:nvPr>
            <p:extLst>
              <p:ext uri="{D42A27DB-BD31-4B8C-83A1-F6EECF244321}">
                <p14:modId xmlns:p14="http://schemas.microsoft.com/office/powerpoint/2010/main" val="4269379237"/>
              </p:ext>
            </p:extLst>
          </p:nvPr>
        </p:nvGraphicFramePr>
        <p:xfrm>
          <a:off x="4913243" y="1092530"/>
          <a:ext cx="5088466" cy="49210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8915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354310"/>
            <a:ext cx="8543925" cy="516834"/>
          </a:xfrm>
        </p:spPr>
        <p:txBody>
          <a:bodyPr lIns="0">
            <a:normAutofit fontScale="90000"/>
          </a:bodyPr>
          <a:lstStyle/>
          <a:p>
            <a:r>
              <a:rPr lang="da-DK" sz="2000" b="0" dirty="0"/>
              <a:t>Kursister på lange højskolekurser, der senest har gennemført gymnasial uddannelse</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4850" y="1359055"/>
            <a:ext cx="3934044" cy="4074385"/>
          </a:xfrm>
          <a:prstGeom prst="rect">
            <a:avLst/>
          </a:prstGeom>
        </p:spPr>
        <p:txBody>
          <a:bodyPr vert="horz" wrap="square" lIns="0" tIns="0" rIns="0" bIns="0" rtlCol="0">
            <a:noAutofit/>
          </a:bodyPr>
          <a:lstStyle/>
          <a:p>
            <a:pPr algn="just">
              <a:lnSpc>
                <a:spcPct val="114000"/>
              </a:lnSpc>
            </a:pPr>
            <a:r>
              <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STX er hyppigste gymnasiale uddannelse</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Ud af de 60 pct. af kursisterne på de lange højskolekurser som har en gymnasial uddannelse som senest afsluttede (se forrige side), har 74 pct. en STX-eksamen. Dernæst er den største gruppe på 9 pct. for kursister med en HF. </a:t>
            </a: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Sammenlignes tallene med befolkningen i alderen 18-25 år og deres senest afsluttede gymnasiale uddannelse ses det, at størstedelen i befolkningen (63 pct.) ligeledes har gennemført en STX. Derefter har 16 pct. gennemført en HHX, 11 pct. en HF og 9 pct. en HTX. Kursister på lange højskolekurser, som har gennemført en HHX, HF eller HTX som deres senest afsluttede gymnasiale uddannelse er således svagt underrepræsenterede i forhold til befolkningen. Til gengæld ses det, at kursister med mindre uddannelser, såsom IVU, IB-studentereksamen og Hf-enkeltfag, er overrepræsenterede på lange højskolekurser sammenlignet med befolkningen. </a:t>
            </a: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23</a:t>
            </a:fld>
            <a:endParaRPr lang="da-DK" dirty="0"/>
          </a:p>
        </p:txBody>
      </p:sp>
      <p:sp>
        <p:nvSpPr>
          <p:cNvPr id="11" name="Tekstfelt 10">
            <a:extLst>
              <a:ext uri="{FF2B5EF4-FFF2-40B4-BE49-F238E27FC236}">
                <a16:creationId xmlns:a16="http://schemas.microsoft.com/office/drawing/2014/main" id="{302FA151-B9BB-9A40-869E-FF1F200491F0}"/>
              </a:ext>
            </a:extLst>
          </p:cNvPr>
          <p:cNvSpPr txBox="1"/>
          <p:nvPr/>
        </p:nvSpPr>
        <p:spPr>
          <a:xfrm>
            <a:off x="613542" y="6213646"/>
            <a:ext cx="8050704" cy="507831"/>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den højest fuldførte uddannelse kursister på lange og mellemlange højskolekurser i skoleåret 2019. Baseret på særtræk fra Danmarks Statistik/STATUS10. Kategorien ‘Øvrige mindre uddannelser’ består bl.a. har IB-studentereksamen, og indvandreres godkendte uddannelser fra hjemlandet. </a:t>
            </a:r>
          </a:p>
        </p:txBody>
      </p:sp>
      <p:graphicFrame>
        <p:nvGraphicFramePr>
          <p:cNvPr id="8" name="Diagram 7">
            <a:extLst>
              <a:ext uri="{FF2B5EF4-FFF2-40B4-BE49-F238E27FC236}">
                <a16:creationId xmlns:a16="http://schemas.microsoft.com/office/drawing/2014/main" id="{FB06C891-6C93-D049-BB8B-139C36C5F657}"/>
              </a:ext>
            </a:extLst>
          </p:cNvPr>
          <p:cNvGraphicFramePr>
            <a:graphicFrameLocks/>
          </p:cNvGraphicFramePr>
          <p:nvPr>
            <p:extLst>
              <p:ext uri="{D42A27DB-BD31-4B8C-83A1-F6EECF244321}">
                <p14:modId xmlns:p14="http://schemas.microsoft.com/office/powerpoint/2010/main" val="2535056856"/>
              </p:ext>
            </p:extLst>
          </p:nvPr>
        </p:nvGraphicFramePr>
        <p:xfrm>
          <a:off x="5100320" y="1284423"/>
          <a:ext cx="4572000" cy="4652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9279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354310"/>
            <a:ext cx="8543925" cy="516834"/>
          </a:xfrm>
        </p:spPr>
        <p:txBody>
          <a:bodyPr lIns="0">
            <a:normAutofit fontScale="90000"/>
          </a:bodyPr>
          <a:lstStyle/>
          <a:p>
            <a:r>
              <a:rPr lang="da-DK" sz="2000" b="0" dirty="0"/>
              <a:t>Kursister på lange højskolekurser, der senest har gennemført en grundskoleuddannelse</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4850" y="1359055"/>
            <a:ext cx="3934044" cy="4074385"/>
          </a:xfrm>
          <a:prstGeom prst="rect">
            <a:avLst/>
          </a:prstGeom>
        </p:spPr>
        <p:txBody>
          <a:bodyPr vert="horz" wrap="square" lIns="0" tIns="0" rIns="0" bIns="0" rtlCol="0">
            <a:noAutofit/>
          </a:bodyPr>
          <a:lstStyle/>
          <a:p>
            <a:pPr algn="just">
              <a:lnSpc>
                <a:spcPct val="114000"/>
              </a:lnSpc>
            </a:pPr>
            <a:r>
              <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10. Klasse er den hyppigst seneste afsluttede grundskoleuddannelse</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Af side 21 fremgik det, at 19 pct. af kursisterne på de lange højskolekurser har en grundskoleuddannelse som senest afsluttede. Hvis man yderligere dykker ned i denne gruppe, får man fordelingen vist til højre. Størstedelen (62 pct.) har en 10. klasse, mens 37 pct. har en 7-9. klasse, som deres senest afsluttede grundskoleuddannelse. Omvendt gælder det i befolkningen, at 63 pct. har en 7-9. klasse, mens 37 pct. har en 10. klasse, som senest afsluttede grundskoleuddannelse. Det betyder, at kursister på lange højskolekurser er langt mere tilbøjelige til at have gennemført en 10. klasse sammenlignet med befolkningen. </a:t>
            </a: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24</a:t>
            </a:fld>
            <a:endParaRPr lang="da-DK" dirty="0"/>
          </a:p>
        </p:txBody>
      </p:sp>
      <p:sp>
        <p:nvSpPr>
          <p:cNvPr id="11" name="Tekstfelt 10">
            <a:extLst>
              <a:ext uri="{FF2B5EF4-FFF2-40B4-BE49-F238E27FC236}">
                <a16:creationId xmlns:a16="http://schemas.microsoft.com/office/drawing/2014/main" id="{302FA151-B9BB-9A40-869E-FF1F200491F0}"/>
              </a:ext>
            </a:extLst>
          </p:cNvPr>
          <p:cNvSpPr txBox="1"/>
          <p:nvPr/>
        </p:nvSpPr>
        <p:spPr>
          <a:xfrm>
            <a:off x="613542" y="6213646"/>
            <a:ext cx="8050704" cy="507831"/>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den højest fuldførte uddannelse blandt kursister på lange og mellemlange højskolekurser i skoleåret 2019. Baseret på særtræk fra Danmarks Statistik. Der er frasorteret en stor gruppe øvrige herunder realeksamener og indvandreres godkendte uddannelser fra hjemlandet. Fuldført 11. klasse tæller med under 10. klasse. </a:t>
            </a:r>
          </a:p>
        </p:txBody>
      </p:sp>
      <p:graphicFrame>
        <p:nvGraphicFramePr>
          <p:cNvPr id="9" name="Diagram 8">
            <a:extLst>
              <a:ext uri="{FF2B5EF4-FFF2-40B4-BE49-F238E27FC236}">
                <a16:creationId xmlns:a16="http://schemas.microsoft.com/office/drawing/2014/main" id="{5F524764-0781-4E1C-8E70-388E7B9A9E95}"/>
              </a:ext>
            </a:extLst>
          </p:cNvPr>
          <p:cNvGraphicFramePr>
            <a:graphicFrameLocks/>
          </p:cNvGraphicFramePr>
          <p:nvPr>
            <p:extLst>
              <p:ext uri="{D42A27DB-BD31-4B8C-83A1-F6EECF244321}">
                <p14:modId xmlns:p14="http://schemas.microsoft.com/office/powerpoint/2010/main" val="272012399"/>
              </p:ext>
            </p:extLst>
          </p:nvPr>
        </p:nvGraphicFramePr>
        <p:xfrm>
          <a:off x="5495563" y="1277247"/>
          <a:ext cx="4134847" cy="4081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6645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Uddannelsesmæssig familiebaggrund – lange kurser</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4850" y="1359055"/>
            <a:ext cx="3934044" cy="4074385"/>
          </a:xfrm>
          <a:prstGeom prst="rect">
            <a:avLst/>
          </a:prstGeom>
        </p:spPr>
        <p:txBody>
          <a:bodyPr vert="horz" wrap="square" lIns="0" tIns="0" rIns="0" bIns="0" rtlCol="0">
            <a:noAutofit/>
          </a:bodyPr>
          <a:lstStyle/>
          <a:p>
            <a:pPr algn="just">
              <a:lnSpc>
                <a:spcPct val="114000"/>
              </a:lnSpc>
            </a:pPr>
            <a:r>
              <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Unge kursister på lange højskolekurser kommer fra længere uddannede familier end ældre højskole-kursister og den øvrige befolkning</a:t>
            </a: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Sammenlignet med befolkningen kommer kursister i alderen 18-21 år på lange højskolekurser fra familier med et højere uddannelsesniveau. Bl.a. har 26 pct. af kursisterne i alderen 18-21 en mellemlang videregående uddannelse i familien, hvor den tilsvarende andel er 19 pct. for befolkningen. Omvendt er den hyppigst højest fuldførte uddannelse i familien for befolkningen en erhvervsuddannelse (32 pct.), mens det er tilfældet for kun 14 pct. af kursisterne i alderen 18-21 år. </a:t>
            </a: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Ser man på de lidt ældre højskolekursister på 22 år eller derover, minder denne gruppes uddannelsesniveau i familien i højere grad om den øvrige befolkning, hvad angår fx mellemlange videregående uddannelser og grundskole. En mulig forklaring er dog, at den højest fuldførte uddannelse i familien opgøres ud fra de personer, som man deler adresse med. Unge over 22 år kan tænkes i højere grad være flyttet hjemmefra og dermed ikke bo sammen med deres familie i form af fx mor, far og søskende, men måske i højere grad med jævnaldrende, som heller ikke har et højt uddannelsesniveau, men alligevel har en socioøkonomisk baggrund svarende til unge fra højtuddannede familier. For at opnå et meningsfuldt billede af kursisternes sociale baggrund er det derfor mest hensigtsmæssigt at kigge separat på de 18-21 årige, da disse med større sandsynlighed stadig er hjemmeboende.  </a:t>
            </a: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25</a:t>
            </a:fld>
            <a:endParaRPr lang="da-DK" dirty="0"/>
          </a:p>
        </p:txBody>
      </p:sp>
      <p:sp>
        <p:nvSpPr>
          <p:cNvPr id="11" name="Tekstfelt 10">
            <a:extLst>
              <a:ext uri="{FF2B5EF4-FFF2-40B4-BE49-F238E27FC236}">
                <a16:creationId xmlns:a16="http://schemas.microsoft.com/office/drawing/2014/main" id="{302FA151-B9BB-9A40-869E-FF1F200491F0}"/>
              </a:ext>
            </a:extLst>
          </p:cNvPr>
          <p:cNvSpPr txBox="1"/>
          <p:nvPr/>
        </p:nvSpPr>
        <p:spPr>
          <a:xfrm>
            <a:off x="4953000" y="5894687"/>
            <a:ext cx="4871720" cy="923330"/>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den højest fuldførte uddannelse i familien for kursister i alderen 18-21 på lange højskolekurser sammenlignet med den højest fuldførte uddannelse i familien for hele befolkningen. En persons familie </a:t>
            </a:r>
          </a:p>
          <a:p>
            <a:r>
              <a:rPr lang="da-DK" sz="900" dirty="0">
                <a:solidFill>
                  <a:schemeClr val="tx1">
                    <a:lumMod val="65000"/>
                    <a:lumOff val="35000"/>
                  </a:schemeClr>
                </a:solidFill>
                <a:latin typeface="Verdana" panose="020B0604030504040204" pitchFamily="34" charset="0"/>
                <a:ea typeface="Verdana" panose="020B0604030504040204" pitchFamily="34" charset="0"/>
              </a:rPr>
              <a:t>defineres som dem man deler adresse med og/eller </a:t>
            </a:r>
          </a:p>
          <a:p>
            <a:r>
              <a:rPr lang="da-DK" sz="900" dirty="0">
                <a:solidFill>
                  <a:schemeClr val="tx1">
                    <a:lumMod val="65000"/>
                    <a:lumOff val="35000"/>
                  </a:schemeClr>
                </a:solidFill>
                <a:latin typeface="Verdana" panose="020B0604030504040204" pitchFamily="34" charset="0"/>
                <a:ea typeface="Verdana" panose="020B0604030504040204" pitchFamily="34" charset="0"/>
              </a:rPr>
              <a:t>registrerede ægte- og partnerskaber. FOHOJ02A/INDKF107</a:t>
            </a:r>
          </a:p>
          <a:p>
            <a:endParaRPr lang="da-DK" sz="9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8" name="Diagram 7">
            <a:extLst>
              <a:ext uri="{FF2B5EF4-FFF2-40B4-BE49-F238E27FC236}">
                <a16:creationId xmlns:a16="http://schemas.microsoft.com/office/drawing/2014/main" id="{C4A6EB99-4025-054F-BADF-E0C46D337079}"/>
              </a:ext>
            </a:extLst>
          </p:cNvPr>
          <p:cNvGraphicFramePr>
            <a:graphicFrameLocks/>
          </p:cNvGraphicFramePr>
          <p:nvPr>
            <p:extLst>
              <p:ext uri="{D42A27DB-BD31-4B8C-83A1-F6EECF244321}">
                <p14:modId xmlns:p14="http://schemas.microsoft.com/office/powerpoint/2010/main" val="2893805957"/>
              </p:ext>
            </p:extLst>
          </p:nvPr>
        </p:nvGraphicFramePr>
        <p:xfrm>
          <a:off x="5165073" y="1268079"/>
          <a:ext cx="4572000" cy="43402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1338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Uddannelsesbaggrund – korte kurser</a:t>
            </a:r>
          </a:p>
        </p:txBody>
      </p:sp>
      <p:sp>
        <p:nvSpPr>
          <p:cNvPr id="5" name="Tekstfelt 4">
            <a:extLst>
              <a:ext uri="{FF2B5EF4-FFF2-40B4-BE49-F238E27FC236}">
                <a16:creationId xmlns:a16="http://schemas.microsoft.com/office/drawing/2014/main" id="{9C6D2D58-6196-4DD4-A3FA-881CE79C1150}"/>
              </a:ext>
            </a:extLst>
          </p:cNvPr>
          <p:cNvSpPr txBox="1"/>
          <p:nvPr/>
        </p:nvSpPr>
        <p:spPr>
          <a:xfrm>
            <a:off x="696073" y="1391807"/>
            <a:ext cx="3934044" cy="4074385"/>
          </a:xfrm>
          <a:prstGeom prst="rect">
            <a:avLst/>
          </a:prstGeom>
        </p:spPr>
        <p:txBody>
          <a:bodyPr vert="horz" wrap="square" lIns="0" tIns="0" rIns="0" bIns="0" rtlCol="0">
            <a:noAutofit/>
          </a:bodyPr>
          <a:lstStyle/>
          <a:p>
            <a:pPr>
              <a:lnSpc>
                <a:spcPct val="114000"/>
              </a:lnSpc>
            </a:pPr>
            <a:r>
              <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Uddannelsesniveauet blandt kursister på korte højskolekurser er højere end i befolkningen</a:t>
            </a: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Uddannelsesniveauet blandt kursister på korte højskolekurser er højere end befolkningens. Størstedelen (31 pct.) af kursisterne på korte højskolekurser har en mellemlang videregående uddannelse, mens dette gælder for 18 pct. af befolkningen. Samtidig har 17 pct. af kursisterne på korte højskolekurser en lang videregående uddannelse mod 11 pct. af befolkningen. </a:t>
            </a:r>
          </a:p>
          <a:p>
            <a:pPr algn="just">
              <a:lnSpc>
                <a:spcPct val="114000"/>
              </a:lnSpc>
            </a:pPr>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Det ses således, ligesom ved de lange højskolekurser, at kursisterne er bedre uddannede end den samlede befolkning.</a:t>
            </a: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26</a:t>
            </a:fld>
            <a:endParaRPr lang="da-DK" dirty="0"/>
          </a:p>
        </p:txBody>
      </p:sp>
      <p:sp>
        <p:nvSpPr>
          <p:cNvPr id="8" name="Tekstfelt 7">
            <a:extLst>
              <a:ext uri="{FF2B5EF4-FFF2-40B4-BE49-F238E27FC236}">
                <a16:creationId xmlns:a16="http://schemas.microsoft.com/office/drawing/2014/main" id="{999EBBBD-38AE-BE42-AB65-D9D63BC52432}"/>
              </a:ext>
            </a:extLst>
          </p:cNvPr>
          <p:cNvSpPr txBox="1"/>
          <p:nvPr/>
        </p:nvSpPr>
        <p:spPr>
          <a:xfrm>
            <a:off x="604765" y="6276928"/>
            <a:ext cx="8050704" cy="507831"/>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individuelle højskolekursister, der sammenlignes antal kursister i skoleåret 2019 (højskolekursister) med 1. januar 2019 (hele befolkningen). FOHOJ03A/INDKP107</a:t>
            </a:r>
          </a:p>
          <a:p>
            <a:endParaRPr lang="da-DK" sz="9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9" name="Diagram 8">
            <a:extLst>
              <a:ext uri="{FF2B5EF4-FFF2-40B4-BE49-F238E27FC236}">
                <a16:creationId xmlns:a16="http://schemas.microsoft.com/office/drawing/2014/main" id="{3502D54B-83C2-8F44-8749-739321B900F1}"/>
              </a:ext>
            </a:extLst>
          </p:cNvPr>
          <p:cNvGraphicFramePr>
            <a:graphicFrameLocks/>
          </p:cNvGraphicFramePr>
          <p:nvPr>
            <p:extLst>
              <p:ext uri="{D42A27DB-BD31-4B8C-83A1-F6EECF244321}">
                <p14:modId xmlns:p14="http://schemas.microsoft.com/office/powerpoint/2010/main" val="581628422"/>
              </p:ext>
            </p:extLst>
          </p:nvPr>
        </p:nvGraphicFramePr>
        <p:xfrm>
          <a:off x="5074920" y="1269953"/>
          <a:ext cx="4572000" cy="48063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2476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Uddannelsesaktivitet før og efter højskoleophold</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1751" y="1284422"/>
            <a:ext cx="3934044" cy="4074385"/>
          </a:xfrm>
          <a:prstGeom prst="rect">
            <a:avLst/>
          </a:prstGeom>
        </p:spPr>
        <p:txBody>
          <a:bodyPr vert="horz" wrap="square" lIns="0" tIns="0" rIns="0" bIns="0" rtlCol="0">
            <a:noAutofit/>
          </a:bodyPr>
          <a:lstStyle/>
          <a:p>
            <a:r>
              <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50 pct. af kursisterne fra 2017 har deres seneste uddannelsesaktivitet efter deres højskoleophold</a:t>
            </a:r>
          </a:p>
          <a:p>
            <a:pPr algn="just"/>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Figuren til højre viser, om kursister, som havde deres højskoleophold i 2017, har haft deres seneste uddannelsesaktivitet før eller efter opholdet.</a:t>
            </a:r>
          </a:p>
          <a:p>
            <a:pPr algn="just"/>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Det fremgår, at 50 pct. har haft deres seneste uddannelsesaktivitet efter højskoleopholdet.</a:t>
            </a:r>
          </a:p>
          <a:p>
            <a:pPr algn="just"/>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Ydermere ses det, at 22 pct. har haft deres seneste uddannelsesaktivitet før deres højskoleophold. </a:t>
            </a:r>
          </a:p>
          <a:p>
            <a:pPr algn="just"/>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Det bemærkes desuden, at 5 pct. af kursisterne har haft et uddannelsesforløb, der overlapper med deres højskoleophold. Dette indebærer, at kursisterne har gjort brug af pitstop-ordningen, hvor man tager et semester på højskole, mens man er i gang med en videregående uddannelse. </a:t>
            </a: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27</a:t>
            </a:fld>
            <a:endParaRPr lang="da-DK" dirty="0"/>
          </a:p>
        </p:txBody>
      </p:sp>
      <p:sp>
        <p:nvSpPr>
          <p:cNvPr id="9" name="Tekstfelt 8">
            <a:extLst>
              <a:ext uri="{FF2B5EF4-FFF2-40B4-BE49-F238E27FC236}">
                <a16:creationId xmlns:a16="http://schemas.microsoft.com/office/drawing/2014/main" id="{078651D0-4ED3-4F90-B44F-F1339FCA5F2A}"/>
              </a:ext>
            </a:extLst>
          </p:cNvPr>
          <p:cNvSpPr txBox="1"/>
          <p:nvPr/>
        </p:nvSpPr>
        <p:spPr>
          <a:xfrm>
            <a:off x="701751" y="6186349"/>
            <a:ext cx="4953740" cy="246221"/>
          </a:xfrm>
          <a:prstGeom prst="rect">
            <a:avLst/>
          </a:prstGeom>
          <a:noFill/>
        </p:spPr>
        <p:txBody>
          <a:bodyPr wrap="square">
            <a:spAutoFit/>
          </a:bodyPr>
          <a:lstStyle/>
          <a:p>
            <a:r>
              <a:rPr lang="da-DK" sz="1000" i="0" u="none" strike="noStrike" dirty="0">
                <a:solidFill>
                  <a:schemeClr val="tx1">
                    <a:lumMod val="65000"/>
                    <a:lumOff val="35000"/>
                  </a:schemeClr>
                </a:solidFill>
                <a:effectLst/>
                <a:latin typeface="Verdana" panose="020B0604030504040204" pitchFamily="34" charset="0"/>
                <a:ea typeface="Verdana" panose="020B0604030504040204" pitchFamily="34" charset="0"/>
              </a:rPr>
              <a:t>Datanote: Uddannelse fordelt på fagområde og status</a:t>
            </a:r>
            <a:r>
              <a:rPr lang="da-DK" sz="1000" dirty="0">
                <a:solidFill>
                  <a:schemeClr val="tx1">
                    <a:lumMod val="65000"/>
                    <a:lumOff val="35000"/>
                  </a:schemeClr>
                </a:solidFill>
                <a:latin typeface="Verdana" panose="020B0604030504040204" pitchFamily="34" charset="0"/>
                <a:ea typeface="Verdana" panose="020B0604030504040204" pitchFamily="34" charset="0"/>
              </a:rPr>
              <a:t> </a:t>
            </a:r>
          </a:p>
        </p:txBody>
      </p:sp>
      <p:graphicFrame>
        <p:nvGraphicFramePr>
          <p:cNvPr id="10" name="Diagram 9">
            <a:extLst>
              <a:ext uri="{FF2B5EF4-FFF2-40B4-BE49-F238E27FC236}">
                <a16:creationId xmlns:a16="http://schemas.microsoft.com/office/drawing/2014/main" id="{C602D9DD-BAE9-404A-8FA1-C1CEDE16910A}"/>
              </a:ext>
            </a:extLst>
          </p:cNvPr>
          <p:cNvGraphicFramePr>
            <a:graphicFrameLocks/>
          </p:cNvGraphicFramePr>
          <p:nvPr>
            <p:extLst>
              <p:ext uri="{D42A27DB-BD31-4B8C-83A1-F6EECF244321}">
                <p14:modId xmlns:p14="http://schemas.microsoft.com/office/powerpoint/2010/main" val="3504546201"/>
              </p:ext>
            </p:extLst>
          </p:nvPr>
        </p:nvGraphicFramePr>
        <p:xfrm>
          <a:off x="5141962" y="1284422"/>
          <a:ext cx="4504958" cy="4522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4878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Uddannelsesaktivitet før højskoleophold</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1751" y="1284422"/>
            <a:ext cx="3934044" cy="4074385"/>
          </a:xfrm>
          <a:prstGeom prst="rect">
            <a:avLst/>
          </a:prstGeom>
        </p:spPr>
        <p:txBody>
          <a:bodyPr vert="horz" wrap="square" lIns="0" tIns="0" rIns="0" bIns="0" rtlCol="0">
            <a:noAutofit/>
          </a:bodyPr>
          <a:lstStyle/>
          <a:p>
            <a:r>
              <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Én stor del af kursister har før højskoleopholdet færdiggjort en grundskole- eller gymnasial uddannelse. </a:t>
            </a:r>
          </a:p>
          <a:p>
            <a:pPr algn="just"/>
            <a:r>
              <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rPr>
              <a:t>Figuren til højre er baseret på en særkørsel af data fra DST. Figuren viser kursister, som havde deres seneste uddannelsesaktivitet før deres højskoleophold, og hvilken uddannelsesaktivitet det er, som de har gennemført eller afbrudt. I alt findes 2270 kursister, hvis seneste uddannelsesaktivitet fandt sted før deres højskoleophold. </a:t>
            </a:r>
          </a:p>
          <a:p>
            <a:pPr algn="just"/>
            <a:endPar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rPr>
              <a:t>Det fremgår, at 620 ud af de i alt 2270 kursister – dvs. 27 pct. - kommer fra en afsluttet gymnasial uddannelse. 310 ud af de 2270 kursister (14 pct.) kommer fra et afsluttet grundskoleforløb. </a:t>
            </a:r>
          </a:p>
          <a:p>
            <a:pPr algn="just"/>
            <a:endPar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rPr>
              <a:t>204 af kursisterne (9 pct.) kommer fra en afsluttet social- og sundhedsfaglig uddannelse. 135 (6 pct.) kommer fra en afsluttet uddannelse indenfor erhvervsøkonomi eller administration. </a:t>
            </a:r>
          </a:p>
          <a:p>
            <a:pPr algn="just"/>
            <a:endPar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rPr>
              <a:t>105 (5 pct.) kommer fra en færdiggjort forberedende uddannelse.305 (13 pct.) er taget på højskole efter at have færdiggjort en af de resterende uddannelser. </a:t>
            </a:r>
          </a:p>
          <a:p>
            <a:pPr algn="just"/>
            <a:endPar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rPr>
              <a:t>Samlet er 593 (26 pct.) kursister taget på højskole efter et afbrudt uddannelsesforløb.</a:t>
            </a:r>
          </a:p>
          <a:p>
            <a:pPr algn="just"/>
            <a:endParaRPr lang="da-DK" sz="1050" dirty="0">
              <a:solidFill>
                <a:srgbClr val="000000"/>
              </a:solidFill>
              <a:latin typeface="Verdana" panose="020B0604030504040204" pitchFamily="34" charset="0"/>
              <a:ea typeface="Verdana" panose="020B0604030504040204" pitchFamily="34" charset="0"/>
              <a:cs typeface="Vani" panose="02040502050405020303" pitchFamily="18" charset="0"/>
            </a:endParaRPr>
          </a:p>
          <a:p>
            <a:pPr algn="just"/>
            <a:endParaRPr lang="da-DK" sz="1050" dirty="0">
              <a:solidFill>
                <a:srgbClr val="000000"/>
              </a:solidFill>
              <a:latin typeface="Verdana" panose="020B0604030504040204" pitchFamily="34" charset="0"/>
              <a:ea typeface="Verdana" panose="020B0604030504040204" pitchFamily="34" charset="0"/>
              <a:cs typeface="Vani" panose="02040502050405020303" pitchFamily="18" charset="0"/>
            </a:endParaRPr>
          </a:p>
          <a:p>
            <a:pPr algn="just"/>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endPar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28</a:t>
            </a:fld>
            <a:endParaRPr lang="da-DK" dirty="0"/>
          </a:p>
        </p:txBody>
      </p:sp>
      <p:graphicFrame>
        <p:nvGraphicFramePr>
          <p:cNvPr id="9" name="Diagram 8">
            <a:extLst>
              <a:ext uri="{FF2B5EF4-FFF2-40B4-BE49-F238E27FC236}">
                <a16:creationId xmlns:a16="http://schemas.microsoft.com/office/drawing/2014/main" id="{18C5AE57-749B-E143-A62E-7640C02BFA9F}"/>
              </a:ext>
            </a:extLst>
          </p:cNvPr>
          <p:cNvGraphicFramePr>
            <a:graphicFrameLocks/>
          </p:cNvGraphicFramePr>
          <p:nvPr>
            <p:extLst>
              <p:ext uri="{D42A27DB-BD31-4B8C-83A1-F6EECF244321}">
                <p14:modId xmlns:p14="http://schemas.microsoft.com/office/powerpoint/2010/main" val="3928610085"/>
              </p:ext>
            </p:extLst>
          </p:nvPr>
        </p:nvGraphicFramePr>
        <p:xfrm>
          <a:off x="5155099" y="942264"/>
          <a:ext cx="4599979" cy="57792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felt 7">
            <a:extLst>
              <a:ext uri="{FF2B5EF4-FFF2-40B4-BE49-F238E27FC236}">
                <a16:creationId xmlns:a16="http://schemas.microsoft.com/office/drawing/2014/main" id="{947A9077-B57C-4D5A-AC73-9D3041A36E9E}"/>
              </a:ext>
            </a:extLst>
          </p:cNvPr>
          <p:cNvSpPr txBox="1"/>
          <p:nvPr/>
        </p:nvSpPr>
        <p:spPr>
          <a:xfrm>
            <a:off x="150922" y="6109404"/>
            <a:ext cx="4374425" cy="646331"/>
          </a:xfrm>
          <a:prstGeom prst="rect">
            <a:avLst/>
          </a:prstGeom>
          <a:noFill/>
        </p:spPr>
        <p:txBody>
          <a:bodyPr wrap="square">
            <a:spAutoFit/>
          </a:bodyPr>
          <a:lstStyle/>
          <a:p>
            <a:pPr lvl="1"/>
            <a:r>
              <a:rPr lang="da-DK" sz="900" i="0" u="none" strike="noStrike" dirty="0">
                <a:solidFill>
                  <a:schemeClr val="tx1">
                    <a:lumMod val="65000"/>
                    <a:lumOff val="35000"/>
                  </a:schemeClr>
                </a:solidFill>
                <a:effectLst/>
                <a:latin typeface="Verdana" panose="020B0604030504040204" pitchFamily="34" charset="0"/>
                <a:ea typeface="Verdana" panose="020B0604030504040204" pitchFamily="34" charset="0"/>
              </a:rPr>
              <a:t>Datanote: Data er en specialkørsel fra Danmarks Statistik for kursister i 2017, således at det også har været muligt at se, hvilken uddannelsesvej de har efterfølgende. Som det fremgår af næste side.</a:t>
            </a:r>
            <a:endParaRPr lang="da-DK" sz="9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06861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Uddannelsesaktivitet efter højskoleophold</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1751" y="1284422"/>
            <a:ext cx="3934044" cy="4074385"/>
          </a:xfrm>
          <a:prstGeom prst="rect">
            <a:avLst/>
          </a:prstGeom>
        </p:spPr>
        <p:txBody>
          <a:bodyPr vert="horz" wrap="square" lIns="0" tIns="0" rIns="0" bIns="0" rtlCol="0">
            <a:noAutofit/>
          </a:bodyPr>
          <a:lstStyle/>
          <a:p>
            <a:r>
              <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En stor del af kursister har efter højskoleopholdet færdiggjort en uddannelse inden for social og sundhed, samfundsvidenskab eller humaniora</a:t>
            </a:r>
          </a:p>
          <a:p>
            <a:pPr algn="just"/>
            <a:r>
              <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rPr>
              <a:t>Figuren til højre er baseret på en særkørsel af data fra DST. Figuren viser uddannelsesaktiviteten for kursister, hvis seneste uddannelsesaktivitet er efter højskoleopholdet. 5167 kursister har deres seneste uddannelsesaktivitet efter deres højskoleophold.</a:t>
            </a:r>
          </a:p>
          <a:p>
            <a:pPr algn="just"/>
            <a:r>
              <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rPr>
              <a:t> </a:t>
            </a:r>
          </a:p>
          <a:p>
            <a:pPr algn="just"/>
            <a:r>
              <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rPr>
              <a:t>Det fremgår, at 1013 ud af de 5167 kursister er i gang med en social og sundhedsfagliguddannelse. Det er således den mest populære uddannelsesaktivitet.</a:t>
            </a:r>
          </a:p>
          <a:p>
            <a:pPr algn="just"/>
            <a:endParaRPr lang="da-DK" sz="1050" b="1" dirty="0">
              <a:solidFill>
                <a:srgbClr val="595959"/>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rPr>
              <a:t>1218 kursister (24 pct.) er i gang med en samfundsvidenskabelig eller humanistisk uddannelse.  2199 (43 pct.)  er i gang med en anden uddannelsesaktivitet.</a:t>
            </a:r>
          </a:p>
          <a:p>
            <a:pPr algn="just"/>
            <a:endPar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rPr>
              <a:t>I alt er 4423 kursister (86 pct.), som er gået i gang med en uddannelse efter højskole, stadig i gang med en uddannelsesaktivitet. </a:t>
            </a:r>
          </a:p>
          <a:p>
            <a:pPr algn="just"/>
            <a:endPar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rPr>
              <a:t>227 kursister (4 pct.) er blevet færdig med en uddannelse, og 517 (10 pct.) har haft en afbrudt en uddannelse.</a:t>
            </a:r>
          </a:p>
          <a:p>
            <a:pPr algn="just"/>
            <a:endPar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endParaRP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29</a:t>
            </a:fld>
            <a:endParaRPr lang="da-DK" dirty="0"/>
          </a:p>
        </p:txBody>
      </p:sp>
      <p:graphicFrame>
        <p:nvGraphicFramePr>
          <p:cNvPr id="8" name="Diagram 7">
            <a:extLst>
              <a:ext uri="{FF2B5EF4-FFF2-40B4-BE49-F238E27FC236}">
                <a16:creationId xmlns:a16="http://schemas.microsoft.com/office/drawing/2014/main" id="{A9047C43-A661-084E-8FE4-F218AE6F45A3}"/>
              </a:ext>
            </a:extLst>
          </p:cNvPr>
          <p:cNvGraphicFramePr>
            <a:graphicFrameLocks/>
          </p:cNvGraphicFramePr>
          <p:nvPr>
            <p:extLst>
              <p:ext uri="{D42A27DB-BD31-4B8C-83A1-F6EECF244321}">
                <p14:modId xmlns:p14="http://schemas.microsoft.com/office/powerpoint/2010/main" val="1207735281"/>
              </p:ext>
            </p:extLst>
          </p:nvPr>
        </p:nvGraphicFramePr>
        <p:xfrm>
          <a:off x="5094513" y="1033153"/>
          <a:ext cx="4552399" cy="55071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felt 8">
            <a:extLst>
              <a:ext uri="{FF2B5EF4-FFF2-40B4-BE49-F238E27FC236}">
                <a16:creationId xmlns:a16="http://schemas.microsoft.com/office/drawing/2014/main" id="{17F9AD81-785D-4305-A45A-120C2282DD9A}"/>
              </a:ext>
            </a:extLst>
          </p:cNvPr>
          <p:cNvSpPr txBox="1"/>
          <p:nvPr/>
        </p:nvSpPr>
        <p:spPr>
          <a:xfrm>
            <a:off x="150935" y="5988100"/>
            <a:ext cx="4802064" cy="784830"/>
          </a:xfrm>
          <a:prstGeom prst="rect">
            <a:avLst/>
          </a:prstGeom>
          <a:noFill/>
        </p:spPr>
        <p:txBody>
          <a:bodyPr wrap="square">
            <a:spAutoFit/>
          </a:bodyPr>
          <a:lstStyle/>
          <a:p>
            <a:pPr lvl="1"/>
            <a:r>
              <a:rPr lang="da-DK" sz="900" dirty="0">
                <a:solidFill>
                  <a:schemeClr val="tx1">
                    <a:lumMod val="65000"/>
                    <a:lumOff val="35000"/>
                  </a:schemeClr>
                </a:solidFill>
                <a:latin typeface="Verdana" panose="020B0604030504040204" pitchFamily="34" charset="0"/>
                <a:ea typeface="Verdana" panose="020B0604030504040204" pitchFamily="34" charset="0"/>
              </a:rPr>
              <a:t>Datanote: Data er en specialkørsel fra Danmarks Statistik for kursister i 2017, således at det også har været muligt at se, hvilken uddannelsesvej de har efterfølgende. Der er taget en status ved udgangen af 2019 for kursisterne seneste uddannelsesaktivitet, hvoraf mange er i gang med netop denne, som det fremgår af tabellen. </a:t>
            </a:r>
          </a:p>
        </p:txBody>
      </p:sp>
    </p:spTree>
    <p:extLst>
      <p:ext uri="{BB962C8B-B14F-4D97-AF65-F5344CB8AC3E}">
        <p14:creationId xmlns:p14="http://schemas.microsoft.com/office/powerpoint/2010/main" val="420483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Om undersøgelsen</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1751" y="1284423"/>
            <a:ext cx="3849930" cy="1132114"/>
          </a:xfrm>
          <a:prstGeom prst="rect">
            <a:avLst/>
          </a:prstGeom>
        </p:spPr>
        <p:txBody>
          <a:bodyPr vert="horz" wrap="square" lIns="0" tIns="0" rIns="0" bIns="0" rtlCol="0">
            <a:noAutofit/>
          </a:bodyPr>
          <a:lstStyle/>
          <a:p>
            <a:pPr algn="just">
              <a:lnSpc>
                <a:spcPct val="114000"/>
              </a:lnSpc>
            </a:pPr>
            <a:r>
              <a:rPr lang="da-DK" sz="1100" b="0" i="0" u="none" strike="noStrike" baseline="0" dirty="0">
                <a:solidFill>
                  <a:schemeClr val="tx1">
                    <a:lumMod val="65000"/>
                    <a:lumOff val="35000"/>
                  </a:schemeClr>
                </a:solidFill>
                <a:latin typeface="Verdana" panose="020B0604030504040204" pitchFamily="34" charset="0"/>
              </a:rPr>
              <a:t>Der findes i dag 73 folkehøjskoler i Danmark. I alt modtog disse i 2019 42.733 kursister på enten korte, lange eller mellemlange kurser. Denne undersøgelse skal bidrage med viden om mangfoldigheden blandt højskolernes kursusdeltagere set i forhold til den danske befolkning.</a:t>
            </a:r>
          </a:p>
          <a:p>
            <a:pPr algn="just">
              <a:lnSpc>
                <a:spcPct val="114000"/>
              </a:lnSpc>
            </a:pPr>
            <a:r>
              <a:rPr lang="da-DK" sz="1100" b="0" i="0" u="none" strike="noStrike" baseline="0" dirty="0">
                <a:solidFill>
                  <a:schemeClr val="tx1">
                    <a:lumMod val="65000"/>
                    <a:lumOff val="35000"/>
                  </a:schemeClr>
                </a:solidFill>
                <a:latin typeface="Verdana" panose="020B0604030504040204" pitchFamily="34" charset="0"/>
              </a:rPr>
              <a:t>h</a:t>
            </a:r>
          </a:p>
          <a:p>
            <a:pPr algn="just">
              <a:lnSpc>
                <a:spcPct val="114000"/>
              </a:lnSpc>
            </a:pPr>
            <a:r>
              <a:rPr lang="da-DK" sz="1100" b="0" i="0" u="none" strike="noStrike" baseline="0" dirty="0">
                <a:solidFill>
                  <a:schemeClr val="tx1">
                    <a:lumMod val="65000"/>
                    <a:lumOff val="35000"/>
                  </a:schemeClr>
                </a:solidFill>
                <a:latin typeface="Verdana" panose="020B0604030504040204" pitchFamily="34" charset="0"/>
              </a:rPr>
              <a:t>Analysen foretages som en </a:t>
            </a:r>
            <a:r>
              <a:rPr lang="da-DK" sz="1100" dirty="0">
                <a:solidFill>
                  <a:schemeClr val="tx1">
                    <a:lumMod val="65000"/>
                    <a:lumOff val="35000"/>
                  </a:schemeClr>
                </a:solidFill>
                <a:latin typeface="Verdana" panose="020B0604030504040204" pitchFamily="34" charset="0"/>
              </a:rPr>
              <a:t>b</a:t>
            </a:r>
            <a:r>
              <a:rPr lang="da-DK" sz="1100" b="0" i="0" u="none" strike="noStrike" baseline="0" dirty="0">
                <a:solidFill>
                  <a:schemeClr val="tx1">
                    <a:lumMod val="65000"/>
                    <a:lumOff val="35000"/>
                  </a:schemeClr>
                </a:solidFill>
                <a:latin typeface="Verdana" panose="020B0604030504040204" pitchFamily="34" charset="0"/>
              </a:rPr>
              <a:t>enchmark-analyse, der sammenligner højskolernes elev- og kursistgrundlag med befolkningssammensætningen generelt i de samme aldersspænd for herigennem at kunne besvare spørgsmål om, hvor repræsentative kursisterne er for</a:t>
            </a:r>
            <a:r>
              <a:rPr lang="da-DK" sz="1100" dirty="0">
                <a:solidFill>
                  <a:schemeClr val="tx1">
                    <a:lumMod val="65000"/>
                    <a:lumOff val="35000"/>
                  </a:schemeClr>
                </a:solidFill>
                <a:latin typeface="Verdana" panose="020B0604030504040204" pitchFamily="34" charset="0"/>
              </a:rPr>
              <a:t> b</a:t>
            </a:r>
            <a:r>
              <a:rPr lang="da-DK" sz="1100" b="0" i="0" u="none" strike="noStrike" baseline="0" dirty="0">
                <a:solidFill>
                  <a:schemeClr val="tx1">
                    <a:lumMod val="65000"/>
                    <a:lumOff val="35000"/>
                  </a:schemeClr>
                </a:solidFill>
                <a:latin typeface="Verdana" panose="020B0604030504040204" pitchFamily="34" charset="0"/>
              </a:rPr>
              <a:t>efolkningen i de tilsvarende aldersgrupper. </a:t>
            </a:r>
            <a:endParaRPr lang="da-DK" sz="1100" dirty="0">
              <a:solidFill>
                <a:schemeClr val="tx1">
                  <a:lumMod val="65000"/>
                  <a:lumOff val="35000"/>
                </a:schemeClr>
              </a:solidFill>
              <a:latin typeface="Verdana" panose="020B0604030504040204" pitchFamily="34" charset="0"/>
            </a:endParaRPr>
          </a:p>
          <a:p>
            <a:pPr algn="just">
              <a:lnSpc>
                <a:spcPct val="114000"/>
              </a:lnSpc>
            </a:pPr>
            <a:endParaRPr lang="da-DK" sz="1100" dirty="0">
              <a:solidFill>
                <a:schemeClr val="tx1">
                  <a:lumMod val="65000"/>
                  <a:lumOff val="35000"/>
                </a:schemeClr>
              </a:solidFill>
              <a:latin typeface="Verdana" panose="020B0604030504040204" pitchFamily="34" charset="0"/>
            </a:endParaRPr>
          </a:p>
          <a:p>
            <a:pPr algn="just">
              <a:lnSpc>
                <a:spcPct val="114000"/>
              </a:lnSpc>
            </a:pPr>
            <a:r>
              <a:rPr lang="da-DK" sz="1100" b="0" i="0" u="none" strike="noStrike" baseline="0" dirty="0">
                <a:solidFill>
                  <a:schemeClr val="tx1">
                    <a:lumMod val="65000"/>
                    <a:lumOff val="35000"/>
                  </a:schemeClr>
                </a:solidFill>
                <a:latin typeface="Verdana" panose="020B0604030504040204" pitchFamily="34" charset="0"/>
              </a:rPr>
              <a:t>Analysen </a:t>
            </a:r>
            <a:r>
              <a:rPr lang="da-DK" sz="1100" dirty="0">
                <a:solidFill>
                  <a:schemeClr val="tx1">
                    <a:lumMod val="65000"/>
                    <a:lumOff val="35000"/>
                  </a:schemeClr>
                </a:solidFill>
                <a:latin typeface="Verdana" panose="020B0604030504040204" pitchFamily="34" charset="0"/>
              </a:rPr>
              <a:t>søger således at besvare</a:t>
            </a:r>
            <a:r>
              <a:rPr lang="da-DK" sz="1100" b="0" i="0" u="none" strike="noStrike" baseline="0" dirty="0">
                <a:solidFill>
                  <a:schemeClr val="tx1">
                    <a:lumMod val="65000"/>
                    <a:lumOff val="35000"/>
                  </a:schemeClr>
                </a:solidFill>
                <a:latin typeface="Verdana" panose="020B0604030504040204" pitchFamily="34" charset="0"/>
              </a:rPr>
              <a:t> spørgsmål såsom: Hvordan er kønsfordelingen på højskolerne? Hvordan er den etniske sammensætning på højskolerne sammenlignet med den øvrige</a:t>
            </a:r>
            <a:r>
              <a:rPr lang="da-DK" sz="1100" dirty="0">
                <a:solidFill>
                  <a:schemeClr val="tx1">
                    <a:lumMod val="65000"/>
                    <a:lumOff val="35000"/>
                  </a:schemeClr>
                </a:solidFill>
                <a:latin typeface="Verdana" panose="020B0604030504040204" pitchFamily="34" charset="0"/>
              </a:rPr>
              <a:t> </a:t>
            </a:r>
            <a:r>
              <a:rPr lang="da-DK" sz="1100" b="0" i="0" u="none" strike="noStrike" baseline="0" dirty="0">
                <a:solidFill>
                  <a:schemeClr val="tx1">
                    <a:lumMod val="65000"/>
                    <a:lumOff val="35000"/>
                  </a:schemeClr>
                </a:solidFill>
                <a:latin typeface="Verdana" panose="020B0604030504040204" pitchFamily="34" charset="0"/>
              </a:rPr>
              <a:t>danske befolkning i samme alder? Hvilken social og uddannelsesmæssig baggrund har højskoleeleverne, og adskiller den sig fra unge generelt?</a:t>
            </a: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Undersøgelsens datagrundlag er registerdata fra Danmarks Statistik delvist i form af særkørsler indhentet direkte fra Danmarks Statistik.</a:t>
            </a: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3</a:t>
            </a:fld>
            <a:endParaRPr lang="da-DK" dirty="0"/>
          </a:p>
        </p:txBody>
      </p:sp>
      <p:pic>
        <p:nvPicPr>
          <p:cNvPr id="8" name="Billede 7" descr="Et billede, der indeholder person, indendørs, gruppe, personer&#10;&#10;Automatisk genereret beskrivelse">
            <a:extLst>
              <a:ext uri="{FF2B5EF4-FFF2-40B4-BE49-F238E27FC236}">
                <a16:creationId xmlns:a16="http://schemas.microsoft.com/office/drawing/2014/main" id="{ABC5A2D2-B901-7B40-AE8A-BBF88E7EEF1A}"/>
              </a:ext>
            </a:extLst>
          </p:cNvPr>
          <p:cNvPicPr>
            <a:picLocks noChangeAspect="1"/>
          </p:cNvPicPr>
          <p:nvPr/>
        </p:nvPicPr>
        <p:blipFill rotWithShape="1">
          <a:blip r:embed="rId3"/>
          <a:srcRect r="766" b="15260"/>
          <a:stretch/>
        </p:blipFill>
        <p:spPr>
          <a:xfrm>
            <a:off x="5875490" y="1641189"/>
            <a:ext cx="3078482" cy="3943252"/>
          </a:xfrm>
          <a:prstGeom prst="rect">
            <a:avLst/>
          </a:prstGeom>
        </p:spPr>
      </p:pic>
    </p:spTree>
    <p:extLst>
      <p:ext uri="{BB962C8B-B14F-4D97-AF65-F5344CB8AC3E}">
        <p14:creationId xmlns:p14="http://schemas.microsoft.com/office/powerpoint/2010/main" val="2129583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5F7DDDF1-40FC-470E-844D-E001FFE86C33}"/>
              </a:ext>
            </a:extLst>
          </p:cNvPr>
          <p:cNvSpPr>
            <a:spLocks noGrp="1"/>
          </p:cNvSpPr>
          <p:nvPr>
            <p:ph type="sldNum" sz="quarter" idx="12"/>
          </p:nvPr>
        </p:nvSpPr>
        <p:spPr/>
        <p:txBody>
          <a:bodyPr/>
          <a:lstStyle/>
          <a:p>
            <a:fld id="{0A371222-8F63-400B-B275-E14F1A0F930A}" type="slidenum">
              <a:rPr lang="da-DK" smtClean="0"/>
              <a:pPr/>
              <a:t>30</a:t>
            </a:fld>
            <a:endParaRPr lang="da-DK" dirty="0"/>
          </a:p>
        </p:txBody>
      </p:sp>
      <p:sp>
        <p:nvSpPr>
          <p:cNvPr id="5" name="Titel 2">
            <a:extLst>
              <a:ext uri="{FF2B5EF4-FFF2-40B4-BE49-F238E27FC236}">
                <a16:creationId xmlns:a16="http://schemas.microsoft.com/office/drawing/2014/main" id="{D29D49DE-6A0F-4F04-97DA-CD20DFF14389}"/>
              </a:ext>
            </a:extLst>
          </p:cNvPr>
          <p:cNvSpPr txBox="1">
            <a:spLocks/>
          </p:cNvSpPr>
          <p:nvPr/>
        </p:nvSpPr>
        <p:spPr>
          <a:xfrm>
            <a:off x="1675200" y="5303270"/>
            <a:ext cx="6555600" cy="5067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algn="ctr"/>
            <a:r>
              <a:rPr lang="da-DK" sz="2000" dirty="0">
                <a:solidFill>
                  <a:schemeClr val="accent1"/>
                </a:solidFill>
              </a:rPr>
              <a:t>4. KURSISTERS INDKOMST OG MODTAGELSE AF OFFENTLIG FORSØGELSE</a:t>
            </a:r>
          </a:p>
        </p:txBody>
      </p:sp>
      <p:sp>
        <p:nvSpPr>
          <p:cNvPr id="3" name="Rektangel 2"/>
          <p:cNvSpPr/>
          <p:nvPr/>
        </p:nvSpPr>
        <p:spPr>
          <a:xfrm>
            <a:off x="0" y="6441897"/>
            <a:ext cx="9906000" cy="416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a:off x="0" y="6226139"/>
            <a:ext cx="9906000" cy="215758"/>
          </a:xfrm>
          <a:prstGeom prst="rect">
            <a:avLst/>
          </a:prstGeom>
          <a:solidFill>
            <a:srgbClr val="54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1">
            <a:extLst>
              <a:ext uri="{FF2B5EF4-FFF2-40B4-BE49-F238E27FC236}">
                <a16:creationId xmlns:a16="http://schemas.microsoft.com/office/drawing/2014/main" id="{107581AC-F597-4729-91F2-88DB8E5C56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1675200" y="733021"/>
            <a:ext cx="6555600" cy="4369963"/>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832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Indkomst i familien – lange kurser</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1751" y="1391807"/>
            <a:ext cx="3934044" cy="4074385"/>
          </a:xfrm>
          <a:prstGeom prst="rect">
            <a:avLst/>
          </a:prstGeom>
        </p:spPr>
        <p:txBody>
          <a:bodyPr vert="horz" wrap="square" lIns="0" tIns="0" rIns="0" bIns="0" rtlCol="0">
            <a:noAutofit/>
          </a:bodyPr>
          <a:lstStyle/>
          <a:p>
            <a:pPr algn="just">
              <a:lnSpc>
                <a:spcPct val="114000"/>
              </a:lnSpc>
            </a:pPr>
            <a:r>
              <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Familiens disponible indkomst er lig befolkningens for kursister på lange højskolekurser – bortset fra det højeste indkomstsegment</a:t>
            </a: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Tallene indikerer, at kursister i alderen 18-21 år på lange højskolekurser kommer fra familier med en indkomst lig befolkningens. Det betyder, at på trods af at denne gruppe kursister kommer fra familier, som er højere uddannede end befolkningen, så er indkomsten alligevel ens. I forhold til kursisterne i alderen 22 år og derover ses det, at de har en lavere indkomst i familien sammenlignet med befolkningen. Det ses at størstedelen (51 pct.) har en disponibel indkomst i familien på under 200.000 kr., dette gælder omvendt for 15 pct. af befolkningen. Ligesom ved familiens uddannelsesbaggrund kan den lavere indkomst i familien blandt kursister i alderen 22 år og derover skyldes, at kursisterne typisk er udeboende, og således ikke deler adresse med deres forældre længere. </a:t>
            </a:r>
          </a:p>
          <a:p>
            <a:pPr algn="just">
              <a:lnSpc>
                <a:spcPct val="114000"/>
              </a:lnSpc>
            </a:pPr>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Tallene viser desuden, at den højeste indkomstgruppe på 600.000 kr. eller derover er meget underrepræsenteret blandt kursister på lange højskolekurser, hvor kun henholdsvis 6 og 1 pct. har dette som familiens disponible indkomst. Modsat har 31 pct. af befolkningen en disponibel indkomst i familien på 600.000 kr. og derover. Det betyder, at kursister fra det højeste indkomstsegment i befolkningen i lavere grad tager på lange højskolekurser.</a:t>
            </a: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31</a:t>
            </a:fld>
            <a:endParaRPr lang="da-DK" dirty="0"/>
          </a:p>
        </p:txBody>
      </p:sp>
      <p:sp>
        <p:nvSpPr>
          <p:cNvPr id="10" name="Tekstfelt 9">
            <a:extLst>
              <a:ext uri="{FF2B5EF4-FFF2-40B4-BE49-F238E27FC236}">
                <a16:creationId xmlns:a16="http://schemas.microsoft.com/office/drawing/2014/main" id="{E3C222D9-FF0C-BA4A-AE75-BBE4111791EA}"/>
              </a:ext>
            </a:extLst>
          </p:cNvPr>
          <p:cNvSpPr txBox="1"/>
          <p:nvPr/>
        </p:nvSpPr>
        <p:spPr>
          <a:xfrm>
            <a:off x="5141829" y="5521148"/>
            <a:ext cx="4619003" cy="1200329"/>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den ækvivalerede disponible indkomst i familien for kursister på lange og mellemlange højskolekurser sammenlignet med hele befolkningen. En persons familie defineres som dem man deler adresse med og/eller registrerede ægte- og partnerskaber. Den ækvivalerede indkomst beregnes ud fra familiens disponible indkomst og muliggør sammenligning mellem familiers indkomst uafhængigt af familiens størrelse og alderssammensætning. </a:t>
            </a:r>
          </a:p>
          <a:p>
            <a:r>
              <a:rPr lang="da-DK" sz="900" dirty="0">
                <a:solidFill>
                  <a:schemeClr val="tx1">
                    <a:lumMod val="65000"/>
                    <a:lumOff val="35000"/>
                  </a:schemeClr>
                </a:solidFill>
                <a:latin typeface="Verdana" panose="020B0604030504040204" pitchFamily="34" charset="0"/>
                <a:ea typeface="Verdana" panose="020B0604030504040204" pitchFamily="34" charset="0"/>
              </a:rPr>
              <a:t>FOHOJ02B/INDKF101</a:t>
            </a:r>
          </a:p>
        </p:txBody>
      </p:sp>
      <p:graphicFrame>
        <p:nvGraphicFramePr>
          <p:cNvPr id="8" name="Diagram 7">
            <a:extLst>
              <a:ext uri="{FF2B5EF4-FFF2-40B4-BE49-F238E27FC236}">
                <a16:creationId xmlns:a16="http://schemas.microsoft.com/office/drawing/2014/main" id="{37507865-AB4A-0845-9424-36D4D24416D3}"/>
              </a:ext>
            </a:extLst>
          </p:cNvPr>
          <p:cNvGraphicFramePr>
            <a:graphicFrameLocks/>
          </p:cNvGraphicFramePr>
          <p:nvPr>
            <p:extLst>
              <p:ext uri="{D42A27DB-BD31-4B8C-83A1-F6EECF244321}">
                <p14:modId xmlns:p14="http://schemas.microsoft.com/office/powerpoint/2010/main" val="3445844405"/>
              </p:ext>
            </p:extLst>
          </p:nvPr>
        </p:nvGraphicFramePr>
        <p:xfrm>
          <a:off x="5194698" y="1080655"/>
          <a:ext cx="4619004" cy="4385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5607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351858"/>
            <a:ext cx="8543925" cy="516834"/>
          </a:xfrm>
        </p:spPr>
        <p:txBody>
          <a:bodyPr lIns="0">
            <a:normAutofit/>
          </a:bodyPr>
          <a:lstStyle/>
          <a:p>
            <a:r>
              <a:rPr lang="da-DK" sz="2000" b="0" dirty="0"/>
              <a:t>Personlig indkomst – korte kurser</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4850" y="1341562"/>
            <a:ext cx="3934044" cy="4074385"/>
          </a:xfrm>
          <a:prstGeom prst="rect">
            <a:avLst/>
          </a:prstGeom>
        </p:spPr>
        <p:txBody>
          <a:bodyPr vert="horz" wrap="square" lIns="0" tIns="0" rIns="0" bIns="0" rtlCol="0">
            <a:noAutofit/>
          </a:bodyPr>
          <a:lstStyle/>
          <a:p>
            <a:pPr algn="just">
              <a:lnSpc>
                <a:spcPct val="114000"/>
              </a:lnSpc>
            </a:pPr>
            <a:r>
              <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Den personlige indkomst for kursister på korte kurser er  forholdsvis lig befolkningens</a:t>
            </a: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På trods af at kursister på korte højskolekurser er højere uddannede end befolkningen, fordeler deres personlige  indkomst sig nogenlunde ens. Kursister på korte højskolekurser har dog en marginalt højere personlig indkomst sammenlignet med befolkningen. Dette gælder i indkomstgrupperne fra 300.000 og op, hvor en smule flere kursister på korte højskolekurser hører til end i befolkningen. Ens hører 22 pct. af befolkningen til i indkomstgruppen 200.000-299.999 kr., mens 24 pct. af kursisterne har en personlig indkomst på dette niveau.</a:t>
            </a:r>
          </a:p>
          <a:p>
            <a:pPr algn="just">
              <a:lnSpc>
                <a:spcPct val="114000"/>
              </a:lnSpc>
            </a:pPr>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Sammenlignes tallene for den personlige indkomst for kursister på korte højskolekurser med familiens disponible indkomst for unge på lange højskoleophold er det interessant, at kursisterne på de korte ophold har en højere indkomst end befolkningen mens de familier, som unge på lange højskolekurser har en disponibel indkomst svarende til middelklassen. </a:t>
            </a:r>
          </a:p>
          <a:p>
            <a:pPr algn="just">
              <a:lnSpc>
                <a:spcPct val="114000"/>
              </a:lnSpc>
            </a:pPr>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 </a:t>
            </a: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32</a:t>
            </a:fld>
            <a:endParaRPr lang="da-DK" dirty="0"/>
          </a:p>
        </p:txBody>
      </p:sp>
      <p:sp>
        <p:nvSpPr>
          <p:cNvPr id="8" name="Tekstfelt 7">
            <a:extLst>
              <a:ext uri="{FF2B5EF4-FFF2-40B4-BE49-F238E27FC236}">
                <a16:creationId xmlns:a16="http://schemas.microsoft.com/office/drawing/2014/main" id="{37C32778-6943-DD44-8DAB-320A6E5663D0}"/>
              </a:ext>
            </a:extLst>
          </p:cNvPr>
          <p:cNvSpPr txBox="1"/>
          <p:nvPr/>
        </p:nvSpPr>
        <p:spPr>
          <a:xfrm>
            <a:off x="610443" y="6352145"/>
            <a:ext cx="8050704" cy="369332"/>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individuelle højskolekursister, der sammenlignes antal kursister i skoleåret 2019 (højskolekursister) med 1. januar 2019 (hele befolkningen). FOHOJ03B/INDKP106</a:t>
            </a:r>
          </a:p>
        </p:txBody>
      </p:sp>
      <p:graphicFrame>
        <p:nvGraphicFramePr>
          <p:cNvPr id="9" name="Diagram 8">
            <a:extLst>
              <a:ext uri="{FF2B5EF4-FFF2-40B4-BE49-F238E27FC236}">
                <a16:creationId xmlns:a16="http://schemas.microsoft.com/office/drawing/2014/main" id="{DD5F97AB-BB14-674D-8E73-76FFEBE27FE2}"/>
              </a:ext>
            </a:extLst>
          </p:cNvPr>
          <p:cNvGraphicFramePr>
            <a:graphicFrameLocks/>
          </p:cNvGraphicFramePr>
          <p:nvPr>
            <p:extLst>
              <p:ext uri="{D42A27DB-BD31-4B8C-83A1-F6EECF244321}">
                <p14:modId xmlns:p14="http://schemas.microsoft.com/office/powerpoint/2010/main" val="395126354"/>
              </p:ext>
            </p:extLst>
          </p:nvPr>
        </p:nvGraphicFramePr>
        <p:xfrm>
          <a:off x="5267107" y="1151906"/>
          <a:ext cx="4379804" cy="46226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6976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5F7DDDF1-40FC-470E-844D-E001FFE86C33}"/>
              </a:ext>
            </a:extLst>
          </p:cNvPr>
          <p:cNvSpPr>
            <a:spLocks noGrp="1"/>
          </p:cNvSpPr>
          <p:nvPr>
            <p:ph type="sldNum" sz="quarter" idx="12"/>
          </p:nvPr>
        </p:nvSpPr>
        <p:spPr/>
        <p:txBody>
          <a:bodyPr/>
          <a:lstStyle/>
          <a:p>
            <a:fld id="{0A371222-8F63-400B-B275-E14F1A0F930A}" type="slidenum">
              <a:rPr lang="da-DK" smtClean="0"/>
              <a:pPr/>
              <a:t>33</a:t>
            </a:fld>
            <a:endParaRPr lang="da-DK" dirty="0"/>
          </a:p>
        </p:txBody>
      </p:sp>
      <p:sp>
        <p:nvSpPr>
          <p:cNvPr id="5" name="Titel 2">
            <a:extLst>
              <a:ext uri="{FF2B5EF4-FFF2-40B4-BE49-F238E27FC236}">
                <a16:creationId xmlns:a16="http://schemas.microsoft.com/office/drawing/2014/main" id="{D29D49DE-6A0F-4F04-97DA-CD20DFF14389}"/>
              </a:ext>
            </a:extLst>
          </p:cNvPr>
          <p:cNvSpPr txBox="1">
            <a:spLocks/>
          </p:cNvSpPr>
          <p:nvPr/>
        </p:nvSpPr>
        <p:spPr>
          <a:xfrm>
            <a:off x="1675200" y="5303270"/>
            <a:ext cx="6555600" cy="5067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algn="ctr"/>
            <a:r>
              <a:rPr lang="da-DK" sz="2000" dirty="0">
                <a:solidFill>
                  <a:schemeClr val="accent1"/>
                </a:solidFill>
              </a:rPr>
              <a:t>4. KURSISTERS PRIMÆRE TILSLUTNING TIL ARBEDJSMARKEDET</a:t>
            </a:r>
          </a:p>
        </p:txBody>
      </p:sp>
      <p:sp>
        <p:nvSpPr>
          <p:cNvPr id="3" name="Rektangel 2"/>
          <p:cNvSpPr/>
          <p:nvPr/>
        </p:nvSpPr>
        <p:spPr>
          <a:xfrm>
            <a:off x="0" y="6441897"/>
            <a:ext cx="9906000" cy="416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a:off x="0" y="6226139"/>
            <a:ext cx="9906000" cy="215758"/>
          </a:xfrm>
          <a:prstGeom prst="rect">
            <a:avLst/>
          </a:prstGeom>
          <a:solidFill>
            <a:srgbClr val="54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Person working on papers">
            <a:extLst>
              <a:ext uri="{FF2B5EF4-FFF2-40B4-BE49-F238E27FC236}">
                <a16:creationId xmlns:a16="http://schemas.microsoft.com/office/drawing/2014/main" id="{6739A0F8-26CF-874F-AB9F-C0E4C66E4E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88452" y="738507"/>
            <a:ext cx="6555600" cy="4369963"/>
          </a:xfrm>
          <a:prstGeom prst="rect">
            <a:avLst/>
          </a:prstGeom>
          <a:solidFill>
            <a:schemeClr val="bg1"/>
          </a:solidFill>
          <a:ln>
            <a:solidFill>
              <a:srgbClr val="004B60"/>
            </a:solidFill>
          </a:ln>
        </p:spPr>
      </p:pic>
    </p:spTree>
    <p:extLst>
      <p:ext uri="{BB962C8B-B14F-4D97-AF65-F5344CB8AC3E}">
        <p14:creationId xmlns:p14="http://schemas.microsoft.com/office/powerpoint/2010/main" val="2547674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Primær tilknytning til arbejdsmarkedet</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1751" y="1284422"/>
            <a:ext cx="3934044" cy="4074385"/>
          </a:xfrm>
          <a:prstGeom prst="rect">
            <a:avLst/>
          </a:prstGeom>
        </p:spPr>
        <p:txBody>
          <a:bodyPr vert="horz" wrap="square" lIns="0" tIns="0" rIns="0" bIns="0" rtlCol="0">
            <a:noAutofit/>
          </a:bodyPr>
          <a:lstStyle/>
          <a:p>
            <a:r>
              <a:rPr lang="da-DK" sz="1050" b="1" dirty="0">
                <a:solidFill>
                  <a:srgbClr val="595959"/>
                </a:solidFill>
                <a:latin typeface="Verdana" panose="020B0604030504040204" pitchFamily="34" charset="0"/>
                <a:ea typeface="Verdana" panose="020B0604030504040204" pitchFamily="34" charset="0"/>
                <a:cs typeface="Vani" panose="02040502050405020303" pitchFamily="18" charset="0"/>
              </a:rPr>
              <a:t>Næsten halvdelen af kursister uden uddannelse efter højskoleophold er lønmodtagere</a:t>
            </a:r>
          </a:p>
          <a:p>
            <a:pPr algn="just"/>
            <a:r>
              <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rPr>
              <a:t>Figuren til højre er baseret på en særkørsel af data fra DST. Figuren viser tilknytningen til arbejdsmarkedet for kursister, hvis seneste uddannelsesaktivitet fandt sted før højskoleopholdet i 2017.</a:t>
            </a:r>
          </a:p>
          <a:p>
            <a:pPr algn="just"/>
            <a:endPar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rPr>
              <a:t>Det fremgår, at 44 pct. af kursisterne er lønmodtagere ultimo 2018. Dette tal stiger til 46 pct. i 2019. 10 pct. er på offentlig forsørgelse i 2018. Dette tal stiger til 11 pct. i 2019. </a:t>
            </a:r>
          </a:p>
          <a:p>
            <a:pPr algn="just"/>
            <a:endPar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rPr>
              <a:t>I både 2018 og 2019 er 21 pct. på pension.</a:t>
            </a:r>
          </a:p>
          <a:p>
            <a:pPr algn="just"/>
            <a:endPar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rPr>
              <a:t>Derudover falder andelen, som er udenfor arbejdsstyrken fra 9 til 7 pct mellem 2018 og 2019. </a:t>
            </a:r>
          </a:p>
          <a:p>
            <a:pPr algn="just"/>
            <a:endParaRPr lang="da-DK" sz="1050" dirty="0">
              <a:solidFill>
                <a:srgbClr val="595959"/>
              </a:solidFill>
              <a:latin typeface="Verdana" panose="020B0604030504040204" pitchFamily="34" charset="0"/>
              <a:ea typeface="Verdana" panose="020B0604030504040204" pitchFamily="34" charset="0"/>
              <a:cs typeface="Vani" panose="02040502050405020303" pitchFamily="18" charset="0"/>
            </a:endParaRP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34</a:t>
            </a:fld>
            <a:endParaRPr lang="da-DK" dirty="0"/>
          </a:p>
        </p:txBody>
      </p:sp>
      <p:graphicFrame>
        <p:nvGraphicFramePr>
          <p:cNvPr id="8" name="Diagram 7">
            <a:extLst>
              <a:ext uri="{FF2B5EF4-FFF2-40B4-BE49-F238E27FC236}">
                <a16:creationId xmlns:a16="http://schemas.microsoft.com/office/drawing/2014/main" id="{AC7C3ADA-08D7-2F4D-A6F5-38833A90951A}"/>
              </a:ext>
            </a:extLst>
          </p:cNvPr>
          <p:cNvGraphicFramePr>
            <a:graphicFrameLocks/>
          </p:cNvGraphicFramePr>
          <p:nvPr>
            <p:extLst>
              <p:ext uri="{D42A27DB-BD31-4B8C-83A1-F6EECF244321}">
                <p14:modId xmlns:p14="http://schemas.microsoft.com/office/powerpoint/2010/main" val="3960333049"/>
              </p:ext>
            </p:extLst>
          </p:nvPr>
        </p:nvGraphicFramePr>
        <p:xfrm>
          <a:off x="5047020" y="1284422"/>
          <a:ext cx="4599900" cy="5071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0401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Primær tilknytning til arbejdsmarkedet</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1751" y="1284422"/>
            <a:ext cx="3934044" cy="4074385"/>
          </a:xfrm>
          <a:prstGeom prst="rect">
            <a:avLst/>
          </a:prstGeom>
        </p:spPr>
        <p:txBody>
          <a:bodyPr vert="horz" wrap="square" lIns="0" tIns="0" rIns="0" bIns="0" rtlCol="0">
            <a:noAutofit/>
          </a:bodyPr>
          <a:lstStyle/>
          <a:p>
            <a:r>
              <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Marginalt flere er lønmodtagere før end efter højskoleophold og marginalt flere er under uddannelse seks måneder efter højskoleophold</a:t>
            </a:r>
          </a:p>
          <a:p>
            <a:pPr algn="just"/>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45 pct. af kursisterne på lange kurser er lønmodtagere to måneder før deres højskoleophold, hvorimod at 43 pct. er registrerede som lønmodtagere seks måneder efter deres højskoleophold. Dette giver en udvikling på 2 procentpoint i andelen af lønmodtagere.</a:t>
            </a:r>
          </a:p>
          <a:p>
            <a:pPr algn="just"/>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En tilsvarende udvikling med det modsatte fortegn findes for personer under uddannelse, hvor 2 procentpoint flere er registrerede som værende under uddannelse seks måneder efter deres højskoleophold sammenlignet med to måneder før højskoleopholdet. Det er marginale udviklinger, som kan have forskellige årsager og forklaringer, men den mest intuitive forklaring er, flere har taget en sabbatår før deres højskoleophold for at tjene penge og dermed være lønmodtagere, hvor de så inden for de efterfølgende 6 seks måneder efter opholdet starter på en uddannelse. </a:t>
            </a:r>
          </a:p>
          <a:p>
            <a:pPr algn="just"/>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Der findes hverken flere eller færre selvstændige, arbejdsløse eller pensionister efter længere kurser på højskoler.</a:t>
            </a:r>
          </a:p>
          <a:p>
            <a:pPr algn="just"/>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35</a:t>
            </a:fld>
            <a:endParaRPr lang="da-DK" dirty="0"/>
          </a:p>
        </p:txBody>
      </p:sp>
      <p:graphicFrame>
        <p:nvGraphicFramePr>
          <p:cNvPr id="47" name="Diagram 46">
            <a:extLst>
              <a:ext uri="{FF2B5EF4-FFF2-40B4-BE49-F238E27FC236}">
                <a16:creationId xmlns:a16="http://schemas.microsoft.com/office/drawing/2014/main" id="{1134BE08-F2CC-E445-9CAE-5DF88C17B065}"/>
              </a:ext>
            </a:extLst>
          </p:cNvPr>
          <p:cNvGraphicFramePr>
            <a:graphicFrameLocks/>
          </p:cNvGraphicFramePr>
          <p:nvPr>
            <p:extLst>
              <p:ext uri="{D42A27DB-BD31-4B8C-83A1-F6EECF244321}">
                <p14:modId xmlns:p14="http://schemas.microsoft.com/office/powerpoint/2010/main" val="589873159"/>
              </p:ext>
            </p:extLst>
          </p:nvPr>
        </p:nvGraphicFramePr>
        <p:xfrm>
          <a:off x="5270206" y="1284422"/>
          <a:ext cx="4376713" cy="4824830"/>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felt 7">
            <a:extLst>
              <a:ext uri="{FF2B5EF4-FFF2-40B4-BE49-F238E27FC236}">
                <a16:creationId xmlns:a16="http://schemas.microsoft.com/office/drawing/2014/main" id="{5FD41735-D850-4D69-8FCC-4AFA288F1A2E}"/>
              </a:ext>
            </a:extLst>
          </p:cNvPr>
          <p:cNvSpPr txBox="1"/>
          <p:nvPr/>
        </p:nvSpPr>
        <p:spPr>
          <a:xfrm>
            <a:off x="701751" y="6002409"/>
            <a:ext cx="3934044" cy="507831"/>
          </a:xfrm>
          <a:prstGeom prst="rect">
            <a:avLst/>
          </a:prstGeom>
          <a:noFill/>
        </p:spPr>
        <p:txBody>
          <a:bodyPr wrap="square">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Offentlig forsørgede </a:t>
            </a:r>
            <a:r>
              <a:rPr lang="da-DK" sz="900" b="0" i="0" u="none" strike="noStrike" dirty="0">
                <a:solidFill>
                  <a:schemeClr val="tx1">
                    <a:lumMod val="65000"/>
                    <a:lumOff val="35000"/>
                  </a:schemeClr>
                </a:solidFill>
                <a:effectLst/>
                <a:latin typeface="Verdana" panose="020B0604030504040204" pitchFamily="34" charset="0"/>
                <a:ea typeface="Verdana" panose="020B0604030504040204" pitchFamily="34" charset="0"/>
              </a:rPr>
              <a:t>er personer, hvis primære indkomst er overførsler fra det offentlige som folkepension, kontanthjælp mv.</a:t>
            </a:r>
          </a:p>
        </p:txBody>
      </p:sp>
    </p:spTree>
    <p:extLst>
      <p:ext uri="{BB962C8B-B14F-4D97-AF65-F5344CB8AC3E}">
        <p14:creationId xmlns:p14="http://schemas.microsoft.com/office/powerpoint/2010/main" val="432298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a:bodyPr>
          <a:lstStyle/>
          <a:p>
            <a:r>
              <a:rPr lang="da-DK" sz="2000" b="0" dirty="0"/>
              <a:t>Primær tilknytning til arbejdsmarkedet</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01750" y="1284423"/>
            <a:ext cx="8502495" cy="1814378"/>
          </a:xfrm>
          <a:prstGeom prst="rect">
            <a:avLst/>
          </a:prstGeom>
        </p:spPr>
        <p:txBody>
          <a:bodyPr vert="horz" wrap="square" lIns="0" tIns="0" rIns="0" bIns="0" rtlCol="0">
            <a:noAutofit/>
          </a:bodyPr>
          <a:lstStyle/>
          <a:p>
            <a:pPr algn="just"/>
            <a:r>
              <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Mange lønmodtagere og personer uden for arbejdsstyrken starter en uddannelse efter deres højskoleophold</a:t>
            </a:r>
          </a:p>
          <a:p>
            <a:pPr algn="just"/>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Tabellen nedenunder viser, kursisternes bevægelse på arbejdsmarkedet fra før til efter deres højskoleophold. </a:t>
            </a:r>
          </a:p>
          <a:p>
            <a:pPr algn="just"/>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Det fremgår, at der har været en stigning i personer under uddannelse fra 1.427 til 1.621 personer. 378 af dem var også i gang med en uddannelse før højskoleopholdet, 782 var lønmodtagere, og 226 var udenfor arbejdsstyrken. </a:t>
            </a:r>
          </a:p>
          <a:p>
            <a:pPr algn="just"/>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Der er et lille fald i antallet af lønmodtagere fra før til efter højskoleopholdet på 3.977 til 3.785 personer. 2.684 af dem var også lønmodtagere før højskoleopholdet, 565 var under uddannelse, 357 var udenfor arbejdsstyrken. </a:t>
            </a:r>
          </a:p>
          <a:p>
            <a:pPr algn="just"/>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Der et ligeledes et lille fald i antallet af offentligt forsørgede. 358 var på offentlig forsørgelse før deres højskoleophold, og 293 var efter opholdet. 68 af dem, som før opholdet var offentligt forsørgede, er nu lønmodtagere, og 46 er arbejdsløse.</a:t>
            </a:r>
          </a:p>
          <a:p>
            <a:pPr algn="just"/>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endPar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endPar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36</a:t>
            </a:fld>
            <a:endParaRPr lang="da-DK" dirty="0"/>
          </a:p>
        </p:txBody>
      </p:sp>
      <p:graphicFrame>
        <p:nvGraphicFramePr>
          <p:cNvPr id="11" name="Tabel 10">
            <a:extLst>
              <a:ext uri="{FF2B5EF4-FFF2-40B4-BE49-F238E27FC236}">
                <a16:creationId xmlns:a16="http://schemas.microsoft.com/office/drawing/2014/main" id="{07F441B2-A4EE-264A-8158-BEFEADB4CC37}"/>
              </a:ext>
            </a:extLst>
          </p:cNvPr>
          <p:cNvGraphicFramePr>
            <a:graphicFrameLocks noGrp="1"/>
          </p:cNvGraphicFramePr>
          <p:nvPr>
            <p:extLst>
              <p:ext uri="{D42A27DB-BD31-4B8C-83A1-F6EECF244321}">
                <p14:modId xmlns:p14="http://schemas.microsoft.com/office/powerpoint/2010/main" val="2021252046"/>
              </p:ext>
            </p:extLst>
          </p:nvPr>
        </p:nvGraphicFramePr>
        <p:xfrm>
          <a:off x="701752" y="3146300"/>
          <a:ext cx="8502495" cy="3098800"/>
        </p:xfrm>
        <a:graphic>
          <a:graphicData uri="http://schemas.openxmlformats.org/drawingml/2006/table">
            <a:tbl>
              <a:tblPr/>
              <a:tblGrid>
                <a:gridCol w="1692582">
                  <a:extLst>
                    <a:ext uri="{9D8B030D-6E8A-4147-A177-3AD203B41FA5}">
                      <a16:colId xmlns:a16="http://schemas.microsoft.com/office/drawing/2014/main" val="585869409"/>
                    </a:ext>
                  </a:extLst>
                </a:gridCol>
                <a:gridCol w="772054">
                  <a:extLst>
                    <a:ext uri="{9D8B030D-6E8A-4147-A177-3AD203B41FA5}">
                      <a16:colId xmlns:a16="http://schemas.microsoft.com/office/drawing/2014/main" val="4052692580"/>
                    </a:ext>
                  </a:extLst>
                </a:gridCol>
                <a:gridCol w="772054">
                  <a:extLst>
                    <a:ext uri="{9D8B030D-6E8A-4147-A177-3AD203B41FA5}">
                      <a16:colId xmlns:a16="http://schemas.microsoft.com/office/drawing/2014/main" val="3185414668"/>
                    </a:ext>
                  </a:extLst>
                </a:gridCol>
                <a:gridCol w="772054">
                  <a:extLst>
                    <a:ext uri="{9D8B030D-6E8A-4147-A177-3AD203B41FA5}">
                      <a16:colId xmlns:a16="http://schemas.microsoft.com/office/drawing/2014/main" val="605656717"/>
                    </a:ext>
                  </a:extLst>
                </a:gridCol>
                <a:gridCol w="772054">
                  <a:extLst>
                    <a:ext uri="{9D8B030D-6E8A-4147-A177-3AD203B41FA5}">
                      <a16:colId xmlns:a16="http://schemas.microsoft.com/office/drawing/2014/main" val="1941764271"/>
                    </a:ext>
                  </a:extLst>
                </a:gridCol>
                <a:gridCol w="772054">
                  <a:extLst>
                    <a:ext uri="{9D8B030D-6E8A-4147-A177-3AD203B41FA5}">
                      <a16:colId xmlns:a16="http://schemas.microsoft.com/office/drawing/2014/main" val="2521634067"/>
                    </a:ext>
                  </a:extLst>
                </a:gridCol>
                <a:gridCol w="772054">
                  <a:extLst>
                    <a:ext uri="{9D8B030D-6E8A-4147-A177-3AD203B41FA5}">
                      <a16:colId xmlns:a16="http://schemas.microsoft.com/office/drawing/2014/main" val="2883207466"/>
                    </a:ext>
                  </a:extLst>
                </a:gridCol>
                <a:gridCol w="772054">
                  <a:extLst>
                    <a:ext uri="{9D8B030D-6E8A-4147-A177-3AD203B41FA5}">
                      <a16:colId xmlns:a16="http://schemas.microsoft.com/office/drawing/2014/main" val="3044728953"/>
                    </a:ext>
                  </a:extLst>
                </a:gridCol>
                <a:gridCol w="772054">
                  <a:extLst>
                    <a:ext uri="{9D8B030D-6E8A-4147-A177-3AD203B41FA5}">
                      <a16:colId xmlns:a16="http://schemas.microsoft.com/office/drawing/2014/main" val="3271778843"/>
                    </a:ext>
                  </a:extLst>
                </a:gridCol>
                <a:gridCol w="633481">
                  <a:extLst>
                    <a:ext uri="{9D8B030D-6E8A-4147-A177-3AD203B41FA5}">
                      <a16:colId xmlns:a16="http://schemas.microsoft.com/office/drawing/2014/main" val="1542550848"/>
                    </a:ext>
                  </a:extLst>
                </a:gridCol>
              </a:tblGrid>
              <a:tr h="144465">
                <a:tc>
                  <a:txBody>
                    <a:bodyPr/>
                    <a:lstStyle/>
                    <a:p>
                      <a:pPr algn="l" fontAlgn="b"/>
                      <a:endPar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3">
                  <a:txBody>
                    <a:bodyPr/>
                    <a:lstStyle/>
                    <a:p>
                      <a:pPr algn="l"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Primær tilknytning efter ophold</a:t>
                      </a:r>
                    </a:p>
                  </a:txBody>
                  <a:tcPr marL="7460" marR="7460" marT="746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da-DK"/>
                    </a:p>
                  </a:txBody>
                  <a:tcPr/>
                </a:tc>
                <a:tc hMerge="1">
                  <a:txBody>
                    <a:bodyPr/>
                    <a:lstStyle/>
                    <a:p>
                      <a:pPr algn="l" fontAlgn="b"/>
                      <a:endParaRPr lang="da-DK"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b">
                    <a:lnL>
                      <a:noFill/>
                    </a:lnL>
                    <a:lnR>
                      <a:noFill/>
                    </a:lnR>
                    <a:lnT>
                      <a:noFill/>
                    </a:lnT>
                    <a:lnB>
                      <a:noFill/>
                    </a:lnB>
                  </a:tcPr>
                </a:tc>
                <a:tc>
                  <a:txBody>
                    <a:bodyPr/>
                    <a:lstStyle/>
                    <a:p>
                      <a:pPr algn="l"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632623984"/>
                  </a:ext>
                </a:extLst>
              </a:tr>
              <a:tr h="243332">
                <a:tc>
                  <a:txBody>
                    <a:bodyPr/>
                    <a:lstStyle/>
                    <a:p>
                      <a:pPr algn="l" fontAlgn="b"/>
                      <a:endPar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Selvstændige</a:t>
                      </a:r>
                    </a:p>
                  </a:txBody>
                  <a:tcPr marL="7460" marR="7460" marT="746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Lønmodtagere</a:t>
                      </a:r>
                    </a:p>
                  </a:txBody>
                  <a:tcPr marL="7460" marR="7460" marT="746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Arbejdsløse</a:t>
                      </a:r>
                    </a:p>
                  </a:txBody>
                  <a:tcPr marL="7460" marR="7460" marT="746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a-DK" sz="800" b="0" i="0" u="none" strike="noStrike" dirty="0" err="1">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Off</a:t>
                      </a:r>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 forsørg.</a:t>
                      </a:r>
                    </a:p>
                  </a:txBody>
                  <a:tcPr marL="7460" marR="7460" marT="746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Pension mv</a:t>
                      </a:r>
                    </a:p>
                  </a:txBody>
                  <a:tcPr marL="7460" marR="7460" marT="746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Pers. u </a:t>
                      </a:r>
                      <a:r>
                        <a:rPr lang="da-DK" sz="800" b="0" i="0" u="none" strike="noStrike" dirty="0" err="1">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udd</a:t>
                      </a:r>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a:t>
                      </a:r>
                    </a:p>
                  </a:txBody>
                  <a:tcPr marL="7460" marR="7460" marT="746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Øvrige </a:t>
                      </a:r>
                      <a:r>
                        <a:rPr lang="da-DK" sz="800" b="0" i="0" u="none" strike="noStrike" dirty="0" err="1">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u.f</a:t>
                      </a:r>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 </a:t>
                      </a:r>
                      <a:r>
                        <a:rPr lang="da-DK" sz="800" b="0" i="0" u="none" strike="noStrike" dirty="0" err="1">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arb</a:t>
                      </a:r>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a:t>
                      </a:r>
                    </a:p>
                  </a:txBody>
                  <a:tcPr marL="7460" marR="7460" marT="746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Uoplyst efter</a:t>
                      </a:r>
                    </a:p>
                  </a:txBody>
                  <a:tcPr marL="7460" marR="7460" marT="746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Total før</a:t>
                      </a:r>
                    </a:p>
                  </a:txBody>
                  <a:tcPr marL="7460" marR="7460" marT="746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7804462"/>
                  </a:ext>
                </a:extLst>
              </a:tr>
              <a:tr h="243332">
                <a:tc>
                  <a:txBody>
                    <a:bodyPr/>
                    <a:lstStyle/>
                    <a:p>
                      <a:pPr algn="l"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Primær tilknytning før ophold</a:t>
                      </a:r>
                    </a:p>
                  </a:txBody>
                  <a:tcPr marL="7460" marR="7460" marT="746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da-DK" sz="800" b="1"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402420167"/>
                  </a:ext>
                </a:extLst>
              </a:tr>
              <a:tr h="144465">
                <a:tc>
                  <a:txBody>
                    <a:bodyPr/>
                    <a:lstStyle/>
                    <a:p>
                      <a:pPr algn="l" fontAlgn="b"/>
                      <a:endPar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17291929"/>
                  </a:ext>
                </a:extLst>
              </a:tr>
              <a:tr h="261482">
                <a:tc>
                  <a:txBody>
                    <a:bodyPr/>
                    <a:lstStyle/>
                    <a:p>
                      <a:pPr algn="l"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Selvstændige</a:t>
                      </a:r>
                    </a:p>
                  </a:txBody>
                  <a:tcPr marL="7460" marR="7460" marT="746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14</a:t>
                      </a:r>
                    </a:p>
                  </a:txBody>
                  <a:tcPr marL="7460" marR="7460" marT="746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&lt;5</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&lt;5</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&lt;5</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&lt;5</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23 </a:t>
                      </a:r>
                    </a:p>
                  </a:txBody>
                  <a:tcPr marL="7460" marR="7460" marT="746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459350385"/>
                  </a:ext>
                </a:extLst>
              </a:tr>
              <a:tr h="261482">
                <a:tc>
                  <a:txBody>
                    <a:bodyPr/>
                    <a:lstStyle/>
                    <a:p>
                      <a:pPr algn="l"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Lønmodtagere</a:t>
                      </a:r>
                    </a:p>
                  </a:txBody>
                  <a:tcPr marL="7460" marR="7460" marT="746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10</a:t>
                      </a:r>
                    </a:p>
                  </a:txBody>
                  <a:tcPr marL="7460" marR="7460" marT="746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                      2.684 </a:t>
                      </a:r>
                    </a:p>
                  </a:txBody>
                  <a:tcPr marL="7460" marR="7460" marT="746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45</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36</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5</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782</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397</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18</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3.977 </a:t>
                      </a:r>
                    </a:p>
                  </a:txBody>
                  <a:tcPr marL="7460" marR="7460" marT="746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60891404"/>
                  </a:ext>
                </a:extLst>
              </a:tr>
              <a:tr h="261482">
                <a:tc>
                  <a:txBody>
                    <a:bodyPr/>
                    <a:lstStyle/>
                    <a:p>
                      <a:pPr algn="l"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Arbejdsløse</a:t>
                      </a:r>
                    </a:p>
                  </a:txBody>
                  <a:tcPr marL="7460" marR="7460" marT="746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53</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52</a:t>
                      </a:r>
                    </a:p>
                  </a:txBody>
                  <a:tcPr marL="7460" marR="7460" marT="746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15</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25</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6</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151 </a:t>
                      </a:r>
                    </a:p>
                  </a:txBody>
                  <a:tcPr marL="7460" marR="7460" marT="746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686306054"/>
                  </a:ext>
                </a:extLst>
              </a:tr>
              <a:tr h="261482">
                <a:tc>
                  <a:txBody>
                    <a:bodyPr/>
                    <a:lstStyle/>
                    <a:p>
                      <a:pPr algn="l"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Offentligt forsørgede</a:t>
                      </a:r>
                    </a:p>
                  </a:txBody>
                  <a:tcPr marL="7460" marR="7460" marT="746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&lt;5</a:t>
                      </a:r>
                    </a:p>
                  </a:txBody>
                  <a:tcPr marL="7460" marR="7460" marT="746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68</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46</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143</a:t>
                      </a:r>
                    </a:p>
                  </a:txBody>
                  <a:tcPr marL="7460" marR="7460" marT="746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&lt;5</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71</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+20</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&lt;5</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358 </a:t>
                      </a:r>
                    </a:p>
                  </a:txBody>
                  <a:tcPr marL="7460" marR="7460" marT="746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8764538"/>
                  </a:ext>
                </a:extLst>
              </a:tr>
              <a:tr h="261482">
                <a:tc>
                  <a:txBody>
                    <a:bodyPr/>
                    <a:lstStyle/>
                    <a:p>
                      <a:pPr algn="l"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Pension mv</a:t>
                      </a:r>
                    </a:p>
                  </a:txBody>
                  <a:tcPr marL="7460" marR="7460" marT="746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+10</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332</a:t>
                      </a:r>
                    </a:p>
                  </a:txBody>
                  <a:tcPr marL="7460" marR="7460" marT="746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&lt;5</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346 </a:t>
                      </a:r>
                    </a:p>
                  </a:txBody>
                  <a:tcPr marL="7460" marR="7460" marT="746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275802064"/>
                  </a:ext>
                </a:extLst>
              </a:tr>
              <a:tr h="261482">
                <a:tc>
                  <a:txBody>
                    <a:bodyPr/>
                    <a:lstStyle/>
                    <a:p>
                      <a:pPr algn="l"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Personer under uddannelse</a:t>
                      </a:r>
                    </a:p>
                  </a:txBody>
                  <a:tcPr marL="7460" marR="7460" marT="746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&lt;5</a:t>
                      </a:r>
                    </a:p>
                  </a:txBody>
                  <a:tcPr marL="7460" marR="7460" marT="746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565</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29</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+60</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7</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378</a:t>
                      </a:r>
                    </a:p>
                  </a:txBody>
                  <a:tcPr marL="7460" marR="7460" marT="746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255</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+120</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1.427 </a:t>
                      </a:r>
                    </a:p>
                  </a:txBody>
                  <a:tcPr marL="7460" marR="7460" marT="746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53962601"/>
                  </a:ext>
                </a:extLst>
              </a:tr>
              <a:tr h="261482">
                <a:tc>
                  <a:txBody>
                    <a:bodyPr/>
                    <a:lstStyle/>
                    <a:p>
                      <a:pPr algn="l"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Øvrige udenfor arbejdsstyrken</a:t>
                      </a:r>
                    </a:p>
                  </a:txBody>
                  <a:tcPr marL="7460" marR="7460" marT="746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6</a:t>
                      </a:r>
                    </a:p>
                  </a:txBody>
                  <a:tcPr marL="7460" marR="7460" marT="746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357</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6</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36</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226</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195</a:t>
                      </a:r>
                    </a:p>
                  </a:txBody>
                  <a:tcPr marL="7460" marR="7460" marT="746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21</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847 </a:t>
                      </a:r>
                    </a:p>
                  </a:txBody>
                  <a:tcPr marL="7460" marR="7460" marT="746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30772339"/>
                  </a:ext>
                </a:extLst>
              </a:tr>
              <a:tr h="261482">
                <a:tc>
                  <a:txBody>
                    <a:bodyPr/>
                    <a:lstStyle/>
                    <a:p>
                      <a:pPr algn="l"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Uoplyst før</a:t>
                      </a:r>
                    </a:p>
                  </a:txBody>
                  <a:tcPr marL="7460" marR="7460" marT="746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+40</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6</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&lt;5</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da-DK" sz="800" b="0" i="0" u="none" strike="noStrike">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136</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83</a:t>
                      </a:r>
                    </a:p>
                  </a:txBody>
                  <a:tcPr marL="7460" marR="7460" marT="746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 </a:t>
                      </a:r>
                    </a:p>
                  </a:txBody>
                  <a:tcPr marL="7460" marR="7460" marT="746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268 </a:t>
                      </a:r>
                    </a:p>
                  </a:txBody>
                  <a:tcPr marL="7460" marR="7460" marT="746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119246783"/>
                  </a:ext>
                </a:extLst>
              </a:tr>
              <a:tr h="215414">
                <a:tc>
                  <a:txBody>
                    <a:bodyPr/>
                    <a:lstStyle/>
                    <a:p>
                      <a:pPr algn="l"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Total efter</a:t>
                      </a:r>
                    </a:p>
                  </a:txBody>
                  <a:tcPr marL="7460" marR="7460" marT="746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34 </a:t>
                      </a:r>
                    </a:p>
                  </a:txBody>
                  <a:tcPr marL="7460" marR="7460" marT="7460"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3.785 </a:t>
                      </a:r>
                    </a:p>
                  </a:txBody>
                  <a:tcPr marL="7460" marR="7460" marT="746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184 </a:t>
                      </a:r>
                    </a:p>
                  </a:txBody>
                  <a:tcPr marL="7460" marR="7460" marT="746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293 </a:t>
                      </a:r>
                    </a:p>
                  </a:txBody>
                  <a:tcPr marL="7460" marR="7460" marT="746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349 </a:t>
                      </a:r>
                    </a:p>
                  </a:txBody>
                  <a:tcPr marL="7460" marR="7460" marT="746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1.621 </a:t>
                      </a:r>
                    </a:p>
                  </a:txBody>
                  <a:tcPr marL="7460" marR="7460" marT="746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959 </a:t>
                      </a:r>
                    </a:p>
                  </a:txBody>
                  <a:tcPr marL="7460" marR="7460" marT="746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172 </a:t>
                      </a:r>
                    </a:p>
                  </a:txBody>
                  <a:tcPr marL="7460" marR="7460" marT="746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da-DK" sz="800" b="1" i="0" u="none" strike="noStrike"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7.397 </a:t>
                      </a:r>
                    </a:p>
                  </a:txBody>
                  <a:tcPr marL="7460" marR="7460" marT="746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938917662"/>
                  </a:ext>
                </a:extLst>
              </a:tr>
            </a:tbl>
          </a:graphicData>
        </a:graphic>
      </p:graphicFrame>
      <p:sp>
        <p:nvSpPr>
          <p:cNvPr id="7" name="Tekstfelt 6">
            <a:extLst>
              <a:ext uri="{FF2B5EF4-FFF2-40B4-BE49-F238E27FC236}">
                <a16:creationId xmlns:a16="http://schemas.microsoft.com/office/drawing/2014/main" id="{EDF013AC-428B-48CC-BC7C-6EF92094F2BB}"/>
              </a:ext>
            </a:extLst>
          </p:cNvPr>
          <p:cNvSpPr txBox="1"/>
          <p:nvPr/>
        </p:nvSpPr>
        <p:spPr>
          <a:xfrm>
            <a:off x="681037" y="6292600"/>
            <a:ext cx="7828481" cy="584775"/>
          </a:xfrm>
          <a:prstGeom prst="rect">
            <a:avLst/>
          </a:prstGeom>
          <a:noFill/>
        </p:spPr>
        <p:txBody>
          <a:bodyPr wrap="square">
            <a:spAutoFit/>
          </a:bodyPr>
          <a:lstStyle/>
          <a:p>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rPr>
              <a:t>Datanote: Enkelte værdier </a:t>
            </a:r>
            <a:r>
              <a:rPr lang="da-DK" sz="800" b="0" i="0" u="none" strike="noStrike" dirty="0" err="1">
                <a:solidFill>
                  <a:schemeClr val="tx1">
                    <a:lumMod val="65000"/>
                    <a:lumOff val="35000"/>
                  </a:schemeClr>
                </a:solidFill>
                <a:effectLst/>
                <a:latin typeface="Verdana" panose="020B0604030504040204" pitchFamily="34" charset="0"/>
                <a:ea typeface="Verdana" panose="020B0604030504040204" pitchFamily="34" charset="0"/>
              </a:rPr>
              <a:t>diskretioneret</a:t>
            </a:r>
            <a:r>
              <a:rPr lang="da-DK" sz="800" b="0" i="0" u="none" strike="noStrike" dirty="0">
                <a:solidFill>
                  <a:schemeClr val="tx1">
                    <a:lumMod val="65000"/>
                    <a:lumOff val="35000"/>
                  </a:schemeClr>
                </a:solidFill>
                <a:effectLst/>
                <a:latin typeface="Verdana" panose="020B0604030504040204" pitchFamily="34" charset="0"/>
                <a:ea typeface="Verdana" panose="020B0604030504040204" pitchFamily="34" charset="0"/>
              </a:rPr>
              <a:t> og angivet som fx +50 (mere end 50) og &lt;5 (mindre end 5). Primær tilknytning til arbejdsmarkedet gælder for skæringsdato hhv. før (2 måneder før kursusstart) og efter (2 måneder efter kursusafslutning).</a:t>
            </a:r>
            <a:r>
              <a:rPr lang="da-DK" sz="800" dirty="0">
                <a:solidFill>
                  <a:schemeClr val="tx1">
                    <a:lumMod val="65000"/>
                    <a:lumOff val="35000"/>
                  </a:schemeClr>
                </a:solidFill>
                <a:latin typeface="Verdana" panose="020B0604030504040204" pitchFamily="34" charset="0"/>
                <a:ea typeface="Verdana" panose="020B0604030504040204" pitchFamily="34" charset="0"/>
              </a:rPr>
              <a:t> De gråskraverede felter viser, de personer som har den samme tilknytning til arbejdsmarkedet både før og efter. De røde og blå felter viser derimod om der totalt flere eller færre med den pågældende tilknytning til arbejdsmarkedet.</a:t>
            </a:r>
          </a:p>
        </p:txBody>
      </p:sp>
    </p:spTree>
    <p:extLst>
      <p:ext uri="{BB962C8B-B14F-4D97-AF65-F5344CB8AC3E}">
        <p14:creationId xmlns:p14="http://schemas.microsoft.com/office/powerpoint/2010/main" val="3841293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5F7DDDF1-40FC-470E-844D-E001FFE86C33}"/>
              </a:ext>
            </a:extLst>
          </p:cNvPr>
          <p:cNvSpPr>
            <a:spLocks noGrp="1"/>
          </p:cNvSpPr>
          <p:nvPr>
            <p:ph type="sldNum" sz="quarter" idx="12"/>
          </p:nvPr>
        </p:nvSpPr>
        <p:spPr/>
        <p:txBody>
          <a:bodyPr/>
          <a:lstStyle/>
          <a:p>
            <a:fld id="{0A371222-8F63-400B-B275-E14F1A0F930A}" type="slidenum">
              <a:rPr lang="da-DK" smtClean="0"/>
              <a:pPr/>
              <a:t>37</a:t>
            </a:fld>
            <a:endParaRPr lang="da-DK" dirty="0"/>
          </a:p>
        </p:txBody>
      </p:sp>
      <p:sp>
        <p:nvSpPr>
          <p:cNvPr id="5" name="Titel 2">
            <a:extLst>
              <a:ext uri="{FF2B5EF4-FFF2-40B4-BE49-F238E27FC236}">
                <a16:creationId xmlns:a16="http://schemas.microsoft.com/office/drawing/2014/main" id="{D29D49DE-6A0F-4F04-97DA-CD20DFF14389}"/>
              </a:ext>
            </a:extLst>
          </p:cNvPr>
          <p:cNvSpPr txBox="1">
            <a:spLocks/>
          </p:cNvSpPr>
          <p:nvPr/>
        </p:nvSpPr>
        <p:spPr>
          <a:xfrm>
            <a:off x="1675200" y="5303270"/>
            <a:ext cx="6555600" cy="5067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algn="ctr"/>
            <a:r>
              <a:rPr lang="da-DK" sz="1900" dirty="0">
                <a:solidFill>
                  <a:schemeClr val="accent1"/>
                </a:solidFill>
              </a:rPr>
              <a:t>5. DATA OG METODE</a:t>
            </a:r>
          </a:p>
        </p:txBody>
      </p:sp>
      <p:sp>
        <p:nvSpPr>
          <p:cNvPr id="3" name="Rektangel 2"/>
          <p:cNvSpPr/>
          <p:nvPr/>
        </p:nvSpPr>
        <p:spPr>
          <a:xfrm>
            <a:off x="0" y="6441897"/>
            <a:ext cx="9906000" cy="416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a:off x="0" y="6226139"/>
            <a:ext cx="9906000" cy="215758"/>
          </a:xfrm>
          <a:prstGeom prst="rect">
            <a:avLst/>
          </a:prstGeom>
          <a:solidFill>
            <a:srgbClr val="54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1">
            <a:extLst>
              <a:ext uri="{FF2B5EF4-FFF2-40B4-BE49-F238E27FC236}">
                <a16:creationId xmlns:a16="http://schemas.microsoft.com/office/drawing/2014/main" id="{107581AC-F597-4729-91F2-88DB8E5C56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1722026" y="1130368"/>
            <a:ext cx="6461947" cy="3596535"/>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784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69173311-7DE2-441A-8704-A2C4FC5D5B36}"/>
              </a:ext>
            </a:extLst>
          </p:cNvPr>
          <p:cNvSpPr>
            <a:spLocks noGrp="1"/>
          </p:cNvSpPr>
          <p:nvPr>
            <p:ph type="sldNum" sz="quarter" idx="12"/>
          </p:nvPr>
        </p:nvSpPr>
        <p:spPr/>
        <p:txBody>
          <a:bodyPr/>
          <a:lstStyle/>
          <a:p>
            <a:fld id="{0A371222-8F63-400B-B275-E14F1A0F930A}" type="slidenum">
              <a:rPr lang="da-DK" smtClean="0"/>
              <a:pPr/>
              <a:t>38</a:t>
            </a:fld>
            <a:endParaRPr lang="da-DK" dirty="0"/>
          </a:p>
        </p:txBody>
      </p:sp>
      <p:sp>
        <p:nvSpPr>
          <p:cNvPr id="3" name="Titel 2">
            <a:extLst>
              <a:ext uri="{FF2B5EF4-FFF2-40B4-BE49-F238E27FC236}">
                <a16:creationId xmlns:a16="http://schemas.microsoft.com/office/drawing/2014/main" id="{88FD50AF-0ED2-4ACE-9373-019F5910C9EA}"/>
              </a:ext>
            </a:extLst>
          </p:cNvPr>
          <p:cNvSpPr txBox="1">
            <a:spLocks/>
          </p:cNvSpPr>
          <p:nvPr/>
        </p:nvSpPr>
        <p:spPr>
          <a:xfrm>
            <a:off x="681037" y="425430"/>
            <a:ext cx="8543925" cy="516834"/>
          </a:xfrm>
          <a:prstGeom prst="rect">
            <a:avLst/>
          </a:prstGeom>
        </p:spPr>
        <p:txBody>
          <a:bodyPr lIns="0">
            <a:normAutofit fontScale="97500"/>
          </a:bodyPr>
          <a:lstStyle>
            <a:lvl1pPr algn="l" defTabSz="685800" rtl="0" eaLnBrk="1" latinLnBrk="0" hangingPunct="1">
              <a:lnSpc>
                <a:spcPct val="90000"/>
              </a:lnSpc>
              <a:spcBef>
                <a:spcPct val="0"/>
              </a:spcBef>
              <a:buNone/>
              <a:defRPr sz="2200" kern="1200">
                <a:solidFill>
                  <a:schemeClr val="accent1"/>
                </a:solidFill>
                <a:latin typeface="Verdana" panose="020B0604030504040204" pitchFamily="34" charset="0"/>
                <a:ea typeface="Verdana" panose="020B0604030504040204" pitchFamily="34" charset="0"/>
                <a:cs typeface="+mj-cs"/>
              </a:defRPr>
            </a:lvl1pPr>
          </a:lstStyle>
          <a:p>
            <a:r>
              <a:rPr lang="da-DK" sz="2000" dirty="0"/>
              <a:t>Metode og data</a:t>
            </a:r>
          </a:p>
        </p:txBody>
      </p:sp>
      <p:sp>
        <p:nvSpPr>
          <p:cNvPr id="4" name="Tekstfelt 3">
            <a:extLst>
              <a:ext uri="{FF2B5EF4-FFF2-40B4-BE49-F238E27FC236}">
                <a16:creationId xmlns:a16="http://schemas.microsoft.com/office/drawing/2014/main" id="{E7A54BDD-E0D8-4700-A820-7B6C0308559E}"/>
              </a:ext>
            </a:extLst>
          </p:cNvPr>
          <p:cNvSpPr txBox="1"/>
          <p:nvPr/>
        </p:nvSpPr>
        <p:spPr>
          <a:xfrm>
            <a:off x="704850" y="1341562"/>
            <a:ext cx="3934044" cy="5516438"/>
          </a:xfrm>
          <a:prstGeom prst="rect">
            <a:avLst/>
          </a:prstGeom>
        </p:spPr>
        <p:txBody>
          <a:bodyPr vert="horz" wrap="square" lIns="0" tIns="0" rIns="0" bIns="0" rtlCol="0">
            <a:noAutofit/>
          </a:bodyPr>
          <a:lstStyle/>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Undersøgelsen bygger på data fra Danmarks Statistik. Der er brugt data fra en række statistikker tilgængelige i Statistikbanken og foretaget i alt tre særkørsler. </a:t>
            </a:r>
          </a:p>
          <a:p>
            <a:pPr algn="just">
              <a:lnSpc>
                <a:spcPct val="114000"/>
              </a:lnSpc>
            </a:pPr>
            <a:endPar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Der er som hovedregel set på antal individuelle højskolekursister (i modsætning til årselever) i skoleåret 2019 dvs. 2018/19. Når der sammenlignes med hele befolkningen, er der sammenlignet med fordelingen per 1. januar 2019 dvs. midt i skoleåret. </a:t>
            </a:r>
          </a:p>
          <a:p>
            <a:pPr algn="just">
              <a:lnSpc>
                <a:spcPct val="114000"/>
              </a:lnSpc>
            </a:pPr>
            <a:endPar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Korte, lange og mellemlange kurser</a:t>
            </a: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I enkelte statistikker skelnes der mellem tre grupper af højskolekurser; korte, mellemlange og lange. Da mellemlange kurser ofte foregår i efterårs- og forårsperioderne sideløbende med de lange kurser, tælles de i denne undersøgelse dermed blandt de lange. </a:t>
            </a:r>
          </a:p>
          <a:p>
            <a:pPr algn="just">
              <a:lnSpc>
                <a:spcPct val="114000"/>
              </a:lnSpc>
            </a:pPr>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Indvandrere og efterkommere</a:t>
            </a: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Danmarks Statistik bruger følgende definition: Indvandrere er defineret som personer, som er født i udlandet, og hvor ingen af forældrene er danske statsborgere. Efterkommere er defineret som personer, som er født i Danmark, og hvor ingen af forældrene er født i Danmark eller har dansk statsborgerskab. </a:t>
            </a:r>
          </a:p>
          <a:p>
            <a:pPr algn="just">
              <a:lnSpc>
                <a:spcPct val="114000"/>
              </a:lnSpc>
            </a:pPr>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Vestlige lande omfatter Norden, EU-lande samt Andorra, Liechtenstein, Monaco, San Marino, Schweiz, Vatikanstaten, Canada, USA, Australien og New Zealand. Ikkevestlige lande omfatter alle øvrige lande. </a:t>
            </a:r>
          </a:p>
        </p:txBody>
      </p:sp>
      <p:cxnSp>
        <p:nvCxnSpPr>
          <p:cNvPr id="5" name="Lige forbindelse 4">
            <a:extLst>
              <a:ext uri="{FF2B5EF4-FFF2-40B4-BE49-F238E27FC236}">
                <a16:creationId xmlns:a16="http://schemas.microsoft.com/office/drawing/2014/main" id="{EA340403-BB2A-4AD3-B51F-CA0E6763284D}"/>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6" name="Tekstfelt 5">
            <a:extLst>
              <a:ext uri="{FF2B5EF4-FFF2-40B4-BE49-F238E27FC236}">
                <a16:creationId xmlns:a16="http://schemas.microsoft.com/office/drawing/2014/main" id="{D8732152-20D9-4321-AFCF-454357A3D0C6}"/>
              </a:ext>
            </a:extLst>
          </p:cNvPr>
          <p:cNvSpPr txBox="1"/>
          <p:nvPr/>
        </p:nvSpPr>
        <p:spPr>
          <a:xfrm>
            <a:off x="5348288" y="1342294"/>
            <a:ext cx="3892550" cy="3476195"/>
          </a:xfrm>
          <a:prstGeom prst="rect">
            <a:avLst/>
          </a:prstGeom>
        </p:spPr>
        <p:txBody>
          <a:bodyPr vert="horz" wrap="square" lIns="0" tIns="0" rIns="0" bIns="0" rtlCol="0">
            <a:noAutofit/>
          </a:bodyPr>
          <a:lstStyle/>
          <a:p>
            <a:pPr algn="just">
              <a:lnSpc>
                <a:spcPct val="114000"/>
              </a:lnSpc>
            </a:pPr>
            <a:r>
              <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Uddannelsesniveau i familien og ækvivaleret disponibel indkomst i familien</a:t>
            </a: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En persons familie er defineret som dem, vedkommende deler adresse med på det pågældende tidspunkt og/eller registrerede ægte- og partnerskaber. Det er derfor afgørende at være opmærksom på, at unge som netop er flyttet hjemmefra evt. sammen med jævnaldrende vil have et lavt højeste uddannelsesniveau i familien selvom den samme unge i form af social arv kommer fra en familie med højt uddannelsesniveau (forældre mv.). Det samme gælder disponibel indkomst. </a:t>
            </a:r>
          </a:p>
          <a:p>
            <a:pPr algn="just">
              <a:lnSpc>
                <a:spcPct val="114000"/>
              </a:lnSpc>
            </a:pPr>
            <a:endPar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05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Den ækvivalerede indkomst beregnes ud fra familiens samlede disponible indkomst i forhold til antal personer i familien og vil således være ens for alle familiemedlemmer. Dette muliggør sammenligning mellem familiers indkomst uafhængigt af familiens størrelse og alderssammensætning.</a:t>
            </a:r>
          </a:p>
        </p:txBody>
      </p:sp>
    </p:spTree>
    <p:extLst>
      <p:ext uri="{BB962C8B-B14F-4D97-AF65-F5344CB8AC3E}">
        <p14:creationId xmlns:p14="http://schemas.microsoft.com/office/powerpoint/2010/main" val="1773634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161C8B9-5977-44B1-B357-5C34032F91A3}"/>
              </a:ext>
            </a:extLst>
          </p:cNvPr>
          <p:cNvSpPr txBox="1">
            <a:spLocks/>
          </p:cNvSpPr>
          <p:nvPr/>
        </p:nvSpPr>
        <p:spPr>
          <a:xfrm>
            <a:off x="1504155" y="2366982"/>
            <a:ext cx="6897692" cy="4459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algn="ctr">
              <a:defRPr/>
            </a:pPr>
            <a:r>
              <a:rPr lang="da-DK" sz="1950" b="1">
                <a:solidFill>
                  <a:srgbClr val="004B60"/>
                </a:solidFill>
              </a:rPr>
              <a:t>Kontakt</a:t>
            </a:r>
            <a:endParaRPr lang="da-DK" sz="1950" b="1" dirty="0">
              <a:solidFill>
                <a:srgbClr val="004B60"/>
              </a:solidFill>
            </a:endParaRPr>
          </a:p>
        </p:txBody>
      </p:sp>
      <p:sp>
        <p:nvSpPr>
          <p:cNvPr id="5" name="Pladsholder til indhold 2">
            <a:extLst>
              <a:ext uri="{FF2B5EF4-FFF2-40B4-BE49-F238E27FC236}">
                <a16:creationId xmlns:a16="http://schemas.microsoft.com/office/drawing/2014/main" id="{EDE39CC7-2742-4E4D-8B0D-0E79F9794586}"/>
              </a:ext>
            </a:extLst>
          </p:cNvPr>
          <p:cNvSpPr txBox="1">
            <a:spLocks/>
          </p:cNvSpPr>
          <p:nvPr/>
        </p:nvSpPr>
        <p:spPr>
          <a:xfrm>
            <a:off x="2827216" y="3000999"/>
            <a:ext cx="4251566" cy="13091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da-DK" sz="1100" dirty="0">
                <a:solidFill>
                  <a:srgbClr val="00404E"/>
                </a:solidFill>
              </a:rPr>
              <a:t>Udarbejdet af Moos-Bjerre A/S</a:t>
            </a:r>
          </a:p>
          <a:p>
            <a:pPr marL="0" indent="0" algn="ctr">
              <a:lnSpc>
                <a:spcPct val="100000"/>
              </a:lnSpc>
              <a:spcBef>
                <a:spcPts val="0"/>
              </a:spcBef>
              <a:buNone/>
              <a:defRPr/>
            </a:pPr>
            <a:r>
              <a:rPr lang="nb-NO" sz="1100" dirty="0">
                <a:solidFill>
                  <a:srgbClr val="00404E"/>
                </a:solidFill>
              </a:rPr>
              <a:t>Telefon: </a:t>
            </a:r>
            <a:r>
              <a:rPr lang="nb-NO" sz="1100" dirty="0">
                <a:solidFill>
                  <a:srgbClr val="DC285C"/>
                </a:solidFill>
              </a:rPr>
              <a:t>3311 1101</a:t>
            </a:r>
            <a:br>
              <a:rPr lang="nb-NO" sz="1100" dirty="0">
                <a:solidFill>
                  <a:srgbClr val="00404E"/>
                </a:solidFill>
              </a:rPr>
            </a:br>
            <a:r>
              <a:rPr lang="da-DK" sz="1100" dirty="0" err="1">
                <a:solidFill>
                  <a:srgbClr val="00404E"/>
                </a:solidFill>
              </a:rPr>
              <a:t>Vartov</a:t>
            </a:r>
            <a:r>
              <a:rPr lang="da-DK" sz="1100" dirty="0">
                <a:solidFill>
                  <a:srgbClr val="00404E"/>
                </a:solidFill>
              </a:rPr>
              <a:t>, Farvergade 27A, 1463 København K</a:t>
            </a:r>
          </a:p>
          <a:p>
            <a:pPr marL="0" indent="0" algn="ctr">
              <a:lnSpc>
                <a:spcPct val="100000"/>
              </a:lnSpc>
              <a:spcBef>
                <a:spcPts val="0"/>
              </a:spcBef>
              <a:buNone/>
              <a:defRPr/>
            </a:pPr>
            <a:r>
              <a:rPr lang="da-DK" sz="1100" dirty="0">
                <a:solidFill>
                  <a:srgbClr val="00404E"/>
                </a:solidFill>
              </a:rPr>
              <a:t>2021</a:t>
            </a:r>
          </a:p>
          <a:p>
            <a:pPr marL="0" indent="0" algn="ctr">
              <a:lnSpc>
                <a:spcPct val="100000"/>
              </a:lnSpc>
              <a:spcBef>
                <a:spcPts val="0"/>
              </a:spcBef>
              <a:buNone/>
              <a:defRPr/>
            </a:pPr>
            <a:endParaRPr lang="da-DK" sz="1100" dirty="0">
              <a:solidFill>
                <a:srgbClr val="00404E"/>
              </a:solidFill>
            </a:endParaRPr>
          </a:p>
          <a:p>
            <a:pPr marL="0" indent="0" algn="ctr">
              <a:lnSpc>
                <a:spcPct val="100000"/>
              </a:lnSpc>
              <a:spcBef>
                <a:spcPts val="0"/>
              </a:spcBef>
              <a:buNone/>
              <a:defRPr/>
            </a:pPr>
            <a:r>
              <a:rPr lang="da-DK" sz="1100" dirty="0">
                <a:solidFill>
                  <a:srgbClr val="00404E"/>
                </a:solidFill>
              </a:rPr>
              <a:t> Henvendelser kan rettes til: </a:t>
            </a:r>
          </a:p>
          <a:p>
            <a:pPr marL="0" indent="0" algn="ctr">
              <a:lnSpc>
                <a:spcPct val="100000"/>
              </a:lnSpc>
              <a:spcBef>
                <a:spcPts val="0"/>
              </a:spcBef>
              <a:buNone/>
              <a:defRPr/>
            </a:pPr>
            <a:r>
              <a:rPr lang="da-DK" sz="1100" dirty="0">
                <a:solidFill>
                  <a:srgbClr val="00404E"/>
                </a:solidFill>
              </a:rPr>
              <a:t>Michael Moos-Bjerre</a:t>
            </a:r>
          </a:p>
          <a:p>
            <a:pPr marL="0" indent="0" algn="ctr">
              <a:lnSpc>
                <a:spcPct val="100000"/>
              </a:lnSpc>
              <a:spcBef>
                <a:spcPts val="0"/>
              </a:spcBef>
              <a:buNone/>
              <a:defRPr/>
            </a:pPr>
            <a:r>
              <a:rPr lang="da-DK" sz="1100" dirty="0">
                <a:solidFill>
                  <a:srgbClr val="00404E"/>
                </a:solidFill>
              </a:rPr>
              <a:t>Telefon: </a:t>
            </a:r>
            <a:r>
              <a:rPr lang="da-DK" sz="1100" dirty="0">
                <a:solidFill>
                  <a:srgbClr val="DC285C"/>
                </a:solidFill>
              </a:rPr>
              <a:t>2624 6806</a:t>
            </a:r>
          </a:p>
          <a:p>
            <a:pPr marL="0" indent="0" algn="ctr">
              <a:lnSpc>
                <a:spcPct val="100000"/>
              </a:lnSpc>
              <a:spcBef>
                <a:spcPts val="0"/>
              </a:spcBef>
              <a:buNone/>
              <a:defRPr/>
            </a:pPr>
            <a:r>
              <a:rPr lang="da-DK" sz="1100" dirty="0">
                <a:solidFill>
                  <a:srgbClr val="00404E"/>
                </a:solidFill>
              </a:rPr>
              <a:t>E-mail: </a:t>
            </a:r>
            <a:r>
              <a:rPr lang="da-DK" sz="1100" dirty="0">
                <a:solidFill>
                  <a:srgbClr val="DC285C"/>
                </a:solidFill>
              </a:rPr>
              <a:t>michael@moos-bjerre.dk</a:t>
            </a:r>
          </a:p>
        </p:txBody>
      </p:sp>
      <p:sp>
        <p:nvSpPr>
          <p:cNvPr id="6" name="Pladsholder til slidenummer 7">
            <a:extLst>
              <a:ext uri="{FF2B5EF4-FFF2-40B4-BE49-F238E27FC236}">
                <a16:creationId xmlns:a16="http://schemas.microsoft.com/office/drawing/2014/main" id="{33611689-1181-8F4A-8AA7-13592B2E4A45}"/>
              </a:ext>
            </a:extLst>
          </p:cNvPr>
          <p:cNvSpPr txBox="1">
            <a:spLocks/>
          </p:cNvSpPr>
          <p:nvPr/>
        </p:nvSpPr>
        <p:spPr>
          <a:xfrm>
            <a:off x="6613031" y="5824554"/>
            <a:ext cx="2146351" cy="29666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0A371222-8F63-400B-B275-E14F1A0F930A}" type="slidenum">
              <a:rPr lang="da-DK" sz="1138">
                <a:solidFill>
                  <a:prstClr val="black">
                    <a:tint val="75000"/>
                  </a:prstClr>
                </a:solidFill>
                <a:latin typeface="Calibri" panose="020F0502020204030204"/>
              </a:rPr>
              <a:pPr algn="r">
                <a:defRPr/>
              </a:pPr>
              <a:t>39</a:t>
            </a:fld>
            <a:endParaRPr lang="da-DK" sz="1138"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56190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5F7DDDF1-40FC-470E-844D-E001FFE86C33}"/>
              </a:ext>
            </a:extLst>
          </p:cNvPr>
          <p:cNvSpPr>
            <a:spLocks noGrp="1"/>
          </p:cNvSpPr>
          <p:nvPr>
            <p:ph type="sldNum" sz="quarter" idx="12"/>
          </p:nvPr>
        </p:nvSpPr>
        <p:spPr/>
        <p:txBody>
          <a:bodyPr/>
          <a:lstStyle/>
          <a:p>
            <a:fld id="{0A371222-8F63-400B-B275-E14F1A0F930A}" type="slidenum">
              <a:rPr lang="da-DK" smtClean="0"/>
              <a:pPr/>
              <a:t>4</a:t>
            </a:fld>
            <a:endParaRPr lang="da-DK" dirty="0"/>
          </a:p>
        </p:txBody>
      </p:sp>
      <p:sp>
        <p:nvSpPr>
          <p:cNvPr id="5" name="Titel 2">
            <a:extLst>
              <a:ext uri="{FF2B5EF4-FFF2-40B4-BE49-F238E27FC236}">
                <a16:creationId xmlns:a16="http://schemas.microsoft.com/office/drawing/2014/main" id="{D29D49DE-6A0F-4F04-97DA-CD20DFF14389}"/>
              </a:ext>
            </a:extLst>
          </p:cNvPr>
          <p:cNvSpPr txBox="1">
            <a:spLocks/>
          </p:cNvSpPr>
          <p:nvPr/>
        </p:nvSpPr>
        <p:spPr>
          <a:xfrm>
            <a:off x="1675200" y="5303270"/>
            <a:ext cx="6555600" cy="5067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marL="457200" indent="-457200" algn="ctr">
              <a:buAutoNum type="arabicPeriod"/>
            </a:pPr>
            <a:r>
              <a:rPr lang="da-DK" sz="1900" dirty="0">
                <a:solidFill>
                  <a:schemeClr val="accent1"/>
                </a:solidFill>
              </a:rPr>
              <a:t>VÆSENTLIGSTE FUND</a:t>
            </a:r>
          </a:p>
        </p:txBody>
      </p:sp>
      <p:sp>
        <p:nvSpPr>
          <p:cNvPr id="3" name="Rektangel 2"/>
          <p:cNvSpPr/>
          <p:nvPr/>
        </p:nvSpPr>
        <p:spPr>
          <a:xfrm>
            <a:off x="0" y="6441897"/>
            <a:ext cx="9906000" cy="416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a:off x="0" y="6226139"/>
            <a:ext cx="9906000" cy="215758"/>
          </a:xfrm>
          <a:prstGeom prst="rect">
            <a:avLst/>
          </a:prstGeom>
          <a:solidFill>
            <a:srgbClr val="54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1" descr="page3image44212768">
            <a:extLst>
              <a:ext uri="{FF2B5EF4-FFF2-40B4-BE49-F238E27FC236}">
                <a16:creationId xmlns:a16="http://schemas.microsoft.com/office/drawing/2014/main" id="{107581AC-F597-4729-91F2-88DB8E5C56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675200" y="732803"/>
            <a:ext cx="6555600" cy="4370400"/>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75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41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p:cNvSpPr/>
          <p:nvPr/>
        </p:nvSpPr>
        <p:spPr>
          <a:xfrm>
            <a:off x="11575" y="0"/>
            <a:ext cx="49680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63">
              <a:solidFill>
                <a:srgbClr val="FFFFFF"/>
              </a:solidFill>
            </a:endParaRPr>
          </a:p>
        </p:txBody>
      </p:sp>
      <p:sp>
        <p:nvSpPr>
          <p:cNvPr id="10" name="Titel 1">
            <a:extLst>
              <a:ext uri="{FF2B5EF4-FFF2-40B4-BE49-F238E27FC236}">
                <a16:creationId xmlns:a16="http://schemas.microsoft.com/office/drawing/2014/main" id="{DB819853-6E50-AB4A-ABD4-1273B7A641F6}"/>
              </a:ext>
            </a:extLst>
          </p:cNvPr>
          <p:cNvSpPr txBox="1">
            <a:spLocks/>
          </p:cNvSpPr>
          <p:nvPr/>
        </p:nvSpPr>
        <p:spPr>
          <a:xfrm>
            <a:off x="484467" y="887551"/>
            <a:ext cx="8470848" cy="427685"/>
          </a:xfrm>
          <a:prstGeom prst="rect">
            <a:avLst/>
          </a:prstGeom>
        </p:spPr>
        <p:txBody>
          <a:bodyPr vert="horz" wrap="none" lIns="0" tIns="0" rIns="0" bIns="0" rtlCol="0" anchor="b">
            <a:noAutofit/>
          </a:bodyPr>
          <a:lstStyle>
            <a:lvl1pPr algn="l" defTabSz="914400" rtl="0" eaLnBrk="1" latinLnBrk="0" hangingPunct="1">
              <a:lnSpc>
                <a:spcPct val="90000"/>
              </a:lnSpc>
              <a:spcBef>
                <a:spcPct val="0"/>
              </a:spcBef>
              <a:buNone/>
              <a:defRPr sz="3200" kern="1200">
                <a:solidFill>
                  <a:schemeClr val="tx1"/>
                </a:solidFill>
                <a:latin typeface="Verdana" charset="0"/>
                <a:ea typeface="Verdana" charset="0"/>
                <a:cs typeface="Verdana" charset="0"/>
              </a:defRPr>
            </a:lvl1pPr>
          </a:lstStyle>
          <a:p>
            <a:pPr>
              <a:defRPr/>
            </a:pPr>
            <a:r>
              <a:rPr lang="da-DK" sz="1950" b="1" dirty="0">
                <a:solidFill>
                  <a:srgbClr val="FFFFFF"/>
                </a:solidFill>
              </a:rPr>
              <a:t>Konklusioner</a:t>
            </a:r>
          </a:p>
        </p:txBody>
      </p:sp>
      <p:sp>
        <p:nvSpPr>
          <p:cNvPr id="8" name="Pladsholder til indhold 2">
            <a:extLst>
              <a:ext uri="{FF2B5EF4-FFF2-40B4-BE49-F238E27FC236}">
                <a16:creationId xmlns:a16="http://schemas.microsoft.com/office/drawing/2014/main" id="{67B26805-DE53-D440-A599-696B4D33F1EB}"/>
              </a:ext>
            </a:extLst>
          </p:cNvPr>
          <p:cNvSpPr txBox="1">
            <a:spLocks/>
          </p:cNvSpPr>
          <p:nvPr/>
        </p:nvSpPr>
        <p:spPr>
          <a:xfrm>
            <a:off x="643651" y="1315236"/>
            <a:ext cx="4076240" cy="4829735"/>
          </a:xfrm>
          <a:prstGeom prst="rect">
            <a:avLst/>
          </a:prstGeom>
        </p:spPr>
        <p:txBody>
          <a:bodyPr vert="horz" wrap="square" lIns="0" tIns="0" rIns="0" bIns="0" rtlCol="0">
            <a:noAutofit/>
          </a:bodyPr>
          <a:lstStyle>
            <a:lvl1pPr marL="0" indent="0" algn="l" defTabSz="914400" rtl="0" eaLnBrk="1" fontAlgn="t" latinLnBrk="0" hangingPunct="1">
              <a:lnSpc>
                <a:spcPct val="150000"/>
              </a:lnSpc>
              <a:spcBef>
                <a:spcPts val="1000"/>
              </a:spcBef>
              <a:buFontTx/>
              <a:buNone/>
              <a:defRPr sz="1200" kern="1200">
                <a:solidFill>
                  <a:schemeClr val="tx1">
                    <a:lumMod val="65000"/>
                    <a:lumOff val="35000"/>
                  </a:schemeClr>
                </a:solidFill>
                <a:latin typeface="Verdana" charset="0"/>
                <a:ea typeface="Verdana" charset="0"/>
                <a:cs typeface="Verdana" charset="0"/>
              </a:defRPr>
            </a:lvl1pPr>
            <a:lvl2pPr marL="685800" indent="-228600" algn="l" defTabSz="914400" rtl="0" eaLnBrk="1" fontAlgn="t" latinLnBrk="0" hangingPunct="1">
              <a:lnSpc>
                <a:spcPct val="150000"/>
              </a:lnSpc>
              <a:spcBef>
                <a:spcPts val="500"/>
              </a:spcBef>
              <a:buFont typeface="Arial" panose="020B0604020202020204" pitchFamily="34" charset="0"/>
              <a:buChar char="•"/>
              <a:defRPr sz="1200" kern="1200">
                <a:solidFill>
                  <a:schemeClr val="tx1">
                    <a:lumMod val="65000"/>
                    <a:lumOff val="35000"/>
                  </a:schemeClr>
                </a:solidFill>
                <a:latin typeface="Verdana" charset="0"/>
                <a:ea typeface="Verdana" charset="0"/>
                <a:cs typeface="Verdana" charset="0"/>
              </a:defRPr>
            </a:lvl2pPr>
            <a:lvl3pPr marL="1143000" indent="-228600" algn="l" defTabSz="914400" rtl="0" eaLnBrk="1" fontAlgn="t" latinLnBrk="0" hangingPunct="1">
              <a:lnSpc>
                <a:spcPct val="150000"/>
              </a:lnSpc>
              <a:spcBef>
                <a:spcPts val="500"/>
              </a:spcBef>
              <a:buFont typeface="Arial" panose="020B0604020202020204" pitchFamily="34" charset="0"/>
              <a:buChar char="•"/>
              <a:defRPr sz="1200" kern="1200">
                <a:solidFill>
                  <a:schemeClr val="tx1">
                    <a:lumMod val="65000"/>
                    <a:lumOff val="35000"/>
                  </a:schemeClr>
                </a:solidFill>
                <a:latin typeface="Verdana" charset="0"/>
                <a:ea typeface="Verdana" charset="0"/>
                <a:cs typeface="Verdana" charset="0"/>
              </a:defRPr>
            </a:lvl3pPr>
            <a:lvl4pPr marL="1600200" indent="-228600" algn="l" defTabSz="914400" rtl="0" eaLnBrk="1" fontAlgn="t" latinLnBrk="0" hangingPunct="1">
              <a:lnSpc>
                <a:spcPct val="150000"/>
              </a:lnSpc>
              <a:spcBef>
                <a:spcPts val="500"/>
              </a:spcBef>
              <a:buFont typeface="Arial" panose="020B0604020202020204" pitchFamily="34" charset="0"/>
              <a:buChar char="•"/>
              <a:defRPr sz="1200" kern="1200">
                <a:solidFill>
                  <a:schemeClr val="tx1">
                    <a:lumMod val="65000"/>
                    <a:lumOff val="35000"/>
                  </a:schemeClr>
                </a:solidFill>
                <a:latin typeface="Verdana" charset="0"/>
                <a:ea typeface="Verdana" charset="0"/>
                <a:cs typeface="Verdana" charset="0"/>
              </a:defRPr>
            </a:lvl4pPr>
            <a:lvl5pPr marL="2057400" indent="-228600" algn="l" defTabSz="914400" rtl="0" eaLnBrk="1" fontAlgn="t" latinLnBrk="0" hangingPunct="1">
              <a:lnSpc>
                <a:spcPct val="150000"/>
              </a:lnSpc>
              <a:spcBef>
                <a:spcPts val="500"/>
              </a:spcBef>
              <a:buFont typeface="Arial" panose="020B0604020202020204" pitchFamily="34" charset="0"/>
              <a:buChar char="•"/>
              <a:defRPr sz="1200" kern="1200">
                <a:solidFill>
                  <a:schemeClr val="tx1">
                    <a:lumMod val="65000"/>
                    <a:lumOff val="35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da-DK" sz="894" dirty="0">
              <a:solidFill>
                <a:srgbClr val="FFFFFF"/>
              </a:solidFill>
            </a:endParaRPr>
          </a:p>
        </p:txBody>
      </p:sp>
      <p:sp>
        <p:nvSpPr>
          <p:cNvPr id="4" name="Tekstfelt 3"/>
          <p:cNvSpPr txBox="1"/>
          <p:nvPr/>
        </p:nvSpPr>
        <p:spPr>
          <a:xfrm>
            <a:off x="4353687" y="746951"/>
            <a:ext cx="184731" cy="317459"/>
          </a:xfrm>
          <a:prstGeom prst="rect">
            <a:avLst/>
          </a:prstGeom>
          <a:noFill/>
        </p:spPr>
        <p:txBody>
          <a:bodyPr wrap="none" rtlCol="0">
            <a:spAutoFit/>
          </a:bodyPr>
          <a:lstStyle/>
          <a:p>
            <a:endParaRPr lang="da-DK" sz="1463" dirty="0">
              <a:solidFill>
                <a:srgbClr val="000000"/>
              </a:solidFill>
            </a:endParaRPr>
          </a:p>
        </p:txBody>
      </p:sp>
      <p:sp>
        <p:nvSpPr>
          <p:cNvPr id="9" name="Slide Number Placeholder 1"/>
          <p:cNvSpPr txBox="1">
            <a:spLocks/>
          </p:cNvSpPr>
          <p:nvPr/>
        </p:nvSpPr>
        <p:spPr>
          <a:xfrm>
            <a:off x="81023" y="6465195"/>
            <a:ext cx="250736" cy="292771"/>
          </a:xfrm>
          <a:prstGeom prst="rect">
            <a:avLst/>
          </a:prstGeom>
        </p:spPr>
        <p:txBody>
          <a:bodyPr vert="horz" lIns="74295" tIns="37148" rIns="74295" bIns="37148"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975" dirty="0">
                <a:solidFill>
                  <a:srgbClr val="FFFFFF"/>
                </a:solidFill>
              </a:rPr>
              <a:t>6</a:t>
            </a:r>
          </a:p>
        </p:txBody>
      </p:sp>
      <p:sp>
        <p:nvSpPr>
          <p:cNvPr id="2" name="Tekstfelt 1"/>
          <p:cNvSpPr txBox="1"/>
          <p:nvPr/>
        </p:nvSpPr>
        <p:spPr>
          <a:xfrm>
            <a:off x="418276" y="1491188"/>
            <a:ext cx="4203565" cy="3740383"/>
          </a:xfrm>
          <a:prstGeom prst="rect">
            <a:avLst/>
          </a:prstGeom>
          <a:noFill/>
        </p:spPr>
        <p:txBody>
          <a:bodyPr wrap="square" rtlCol="0">
            <a:spAutoFit/>
          </a:bodyPr>
          <a:lstStyle/>
          <a:p>
            <a:pPr algn="just" defTabSz="742950">
              <a:lnSpc>
                <a:spcPct val="114000"/>
              </a:lnSpc>
              <a:defRPr/>
            </a:pPr>
            <a:r>
              <a:rPr lang="da-DK" sz="1100" b="1" dirty="0">
                <a:solidFill>
                  <a:schemeClr val="bg1"/>
                </a:solidFill>
                <a:latin typeface="Verdana" charset="0"/>
                <a:ea typeface="Verdana" charset="0"/>
                <a:cs typeface="Verdana" charset="0"/>
              </a:rPr>
              <a:t>1. På højskolerne er der flere kvinder end mænd og personer med anden etnisk herkomst er under-repræsenterede</a:t>
            </a:r>
          </a:p>
          <a:p>
            <a:pPr algn="just" defTabSz="742950">
              <a:lnSpc>
                <a:spcPct val="114000"/>
              </a:lnSpc>
              <a:defRPr/>
            </a:pPr>
            <a:endParaRPr lang="da-DK" sz="1100" b="1" dirty="0">
              <a:solidFill>
                <a:schemeClr val="bg1"/>
              </a:solidFill>
              <a:latin typeface="Verdana" charset="0"/>
              <a:ea typeface="Verdana" charset="0"/>
              <a:cs typeface="Verdana" charset="0"/>
            </a:endParaRPr>
          </a:p>
          <a:p>
            <a:pPr algn="just" defTabSz="742950">
              <a:lnSpc>
                <a:spcPct val="114000"/>
              </a:lnSpc>
              <a:defRPr/>
            </a:pPr>
            <a:r>
              <a:rPr lang="da-DK" sz="1100" dirty="0">
                <a:solidFill>
                  <a:schemeClr val="bg1"/>
                </a:solidFill>
                <a:latin typeface="Verdana" charset="0"/>
                <a:ea typeface="Verdana" charset="0"/>
                <a:cs typeface="Verdana" charset="0"/>
              </a:rPr>
              <a:t>Kursistsammensætningen på både korte og lange højskolekurser adskiller sig på flere punkter fra befolkningssammensætningen. Det ses, at unge  i alderen 18-25 år dominerer på lange højskolekurser, mens kursister i alderen 50 år og derover er den største gruppe på korte højskolekurser. Samtidig er flest kursister på både korte og lange højskolekurser kvinder.</a:t>
            </a:r>
          </a:p>
          <a:p>
            <a:pPr algn="just" defTabSz="742950">
              <a:lnSpc>
                <a:spcPct val="114000"/>
              </a:lnSpc>
              <a:defRPr/>
            </a:pPr>
            <a:endParaRPr lang="da-DK" sz="1100" dirty="0">
              <a:solidFill>
                <a:schemeClr val="bg1"/>
              </a:solidFill>
              <a:latin typeface="Verdana" charset="0"/>
              <a:ea typeface="Verdana" charset="0"/>
              <a:cs typeface="Verdana" charset="0"/>
            </a:endParaRPr>
          </a:p>
          <a:p>
            <a:pPr algn="just" defTabSz="742950">
              <a:lnSpc>
                <a:spcPct val="114000"/>
              </a:lnSpc>
              <a:defRPr/>
            </a:pPr>
            <a:r>
              <a:rPr lang="da-DK" sz="1100" dirty="0">
                <a:solidFill>
                  <a:schemeClr val="bg1"/>
                </a:solidFill>
                <a:latin typeface="Verdana" charset="0"/>
                <a:ea typeface="Verdana" charset="0"/>
                <a:cs typeface="Verdana" charset="0"/>
              </a:rPr>
              <a:t>Det ses desuden, at kursister med anden etnisk herkomst er underrepræsenterede på både korte og lange højskolekurser. Dette gælder for både mænd og kvinder med anden etnisk herkomst. </a:t>
            </a:r>
          </a:p>
          <a:p>
            <a:pPr algn="just" defTabSz="742950">
              <a:lnSpc>
                <a:spcPct val="114000"/>
              </a:lnSpc>
              <a:defRPr/>
            </a:pPr>
            <a:endParaRPr lang="da-DK" sz="1100" dirty="0">
              <a:solidFill>
                <a:schemeClr val="bg1"/>
              </a:solidFill>
              <a:latin typeface="Verdana" charset="0"/>
              <a:ea typeface="Verdana" charset="0"/>
              <a:cs typeface="Verdana" charset="0"/>
            </a:endParaRPr>
          </a:p>
          <a:p>
            <a:pPr algn="just" defTabSz="742950">
              <a:lnSpc>
                <a:spcPct val="114000"/>
              </a:lnSpc>
              <a:defRPr/>
            </a:pPr>
            <a:r>
              <a:rPr lang="da-DK" sz="1100" dirty="0">
                <a:solidFill>
                  <a:schemeClr val="bg1"/>
                </a:solidFill>
                <a:latin typeface="Verdana" charset="0"/>
                <a:ea typeface="Verdana" charset="0"/>
                <a:cs typeface="Verdana" charset="0"/>
              </a:rPr>
              <a:t>I forhold til hjemlandsdel er kursister på både korte og lange højskolekurser dog forholdsvis lig befolkningen.</a:t>
            </a:r>
          </a:p>
        </p:txBody>
      </p:sp>
      <p:sp>
        <p:nvSpPr>
          <p:cNvPr id="12" name="Tekstfelt 11">
            <a:extLst>
              <a:ext uri="{FF2B5EF4-FFF2-40B4-BE49-F238E27FC236}">
                <a16:creationId xmlns:a16="http://schemas.microsoft.com/office/drawing/2014/main" id="{7A1FDDF1-AE9D-D34E-B7E0-348269329266}"/>
              </a:ext>
            </a:extLst>
          </p:cNvPr>
          <p:cNvSpPr txBox="1"/>
          <p:nvPr/>
        </p:nvSpPr>
        <p:spPr>
          <a:xfrm>
            <a:off x="5270804" y="1491188"/>
            <a:ext cx="4395989" cy="3547381"/>
          </a:xfrm>
          <a:prstGeom prst="rect">
            <a:avLst/>
          </a:prstGeom>
          <a:noFill/>
        </p:spPr>
        <p:txBody>
          <a:bodyPr wrap="square" rtlCol="0">
            <a:spAutoFit/>
          </a:bodyPr>
          <a:lstStyle/>
          <a:p>
            <a:pPr algn="just" defTabSz="742950">
              <a:lnSpc>
                <a:spcPct val="114000"/>
              </a:lnSpc>
              <a:defRPr/>
            </a:pPr>
            <a:r>
              <a:rPr lang="da-DK" sz="1100" dirty="0">
                <a:solidFill>
                  <a:srgbClr val="004B60"/>
                </a:solidFill>
                <a:latin typeface="Verdana" charset="0"/>
                <a:ea typeface="Verdana" charset="0"/>
                <a:cs typeface="Verdana" charset="0"/>
              </a:rPr>
              <a:t>Kigger man på tallenes udvikling de seneste år (fra 2016 og frem) ses det ligeledes, at kursistsammensætningen på både korte og lange højskolekurser ikke har haft de store ændringer på de præsenterede parametre.</a:t>
            </a:r>
          </a:p>
          <a:p>
            <a:pPr algn="just" defTabSz="742950">
              <a:lnSpc>
                <a:spcPct val="114000"/>
              </a:lnSpc>
              <a:defRPr/>
            </a:pPr>
            <a:endParaRPr lang="da-DK" sz="1100" dirty="0">
              <a:solidFill>
                <a:srgbClr val="004B60"/>
              </a:solidFill>
              <a:latin typeface="Verdana" charset="0"/>
              <a:ea typeface="Verdana" charset="0"/>
              <a:cs typeface="Verdana" charset="0"/>
            </a:endParaRPr>
          </a:p>
          <a:p>
            <a:pPr algn="just" defTabSz="742950">
              <a:lnSpc>
                <a:spcPct val="114000"/>
              </a:lnSpc>
              <a:defRPr/>
            </a:pPr>
            <a:r>
              <a:rPr lang="da-DK" sz="1100" b="1" dirty="0">
                <a:solidFill>
                  <a:srgbClr val="004B60"/>
                </a:solidFill>
                <a:latin typeface="Verdana" charset="0"/>
                <a:ea typeface="Verdana" charset="0"/>
                <a:cs typeface="Verdana" charset="0"/>
              </a:rPr>
              <a:t>2. Kursister på korte højskolekurser er typisk kvinder i alderen 50 år og derover</a:t>
            </a:r>
          </a:p>
          <a:p>
            <a:pPr algn="just" defTabSz="742950">
              <a:lnSpc>
                <a:spcPct val="114000"/>
              </a:lnSpc>
              <a:defRPr/>
            </a:pPr>
            <a:endParaRPr lang="da-DK" sz="1100" b="1" dirty="0">
              <a:solidFill>
                <a:srgbClr val="004B60"/>
              </a:solidFill>
              <a:latin typeface="Verdana" charset="0"/>
              <a:ea typeface="Verdana" charset="0"/>
              <a:cs typeface="Verdana" charset="0"/>
            </a:endParaRPr>
          </a:p>
          <a:p>
            <a:pPr algn="just" defTabSz="742950">
              <a:lnSpc>
                <a:spcPct val="114000"/>
              </a:lnSpc>
              <a:defRPr/>
            </a:pPr>
            <a:r>
              <a:rPr lang="da-DK" sz="1100" dirty="0">
                <a:solidFill>
                  <a:srgbClr val="004B60"/>
                </a:solidFill>
                <a:latin typeface="Verdana" charset="0"/>
                <a:ea typeface="Verdana" charset="0"/>
                <a:cs typeface="Verdana" charset="0"/>
              </a:rPr>
              <a:t>I forhold til de korte højskolekurser viser undersøgelsen, at majoriteten af kursisterne på korte højskolekurser er kvinder (71 pct.) i alderen 50 år og derover (74 pct.). Det ses samtidig, at kursisterne på korte højskolekurser er højere uddannede end befolkningen, da størstedelen har en mellemlang videregående uddannelse (31 pct.) mens dette gælder for 18 pct. af befolkningen. Trods det højere uddannelsesniveau har kursister på korte højskolekurser indkomster, som er lig befolkningens. </a:t>
            </a:r>
          </a:p>
          <a:p>
            <a:pPr algn="just" defTabSz="742950">
              <a:lnSpc>
                <a:spcPct val="114000"/>
              </a:lnSpc>
              <a:defRPr/>
            </a:pPr>
            <a:endParaRPr lang="da-DK" sz="1100" dirty="0">
              <a:solidFill>
                <a:srgbClr val="004B60"/>
              </a:solidFill>
              <a:latin typeface="Verdana" charset="0"/>
              <a:ea typeface="Verdana" charset="0"/>
              <a:cs typeface="Verdana" charset="0"/>
            </a:endParaRPr>
          </a:p>
        </p:txBody>
      </p:sp>
      <p:pic>
        <p:nvPicPr>
          <p:cNvPr id="11" name="Grafik 10">
            <a:extLst>
              <a:ext uri="{FF2B5EF4-FFF2-40B4-BE49-F238E27FC236}">
                <a16:creationId xmlns:a16="http://schemas.microsoft.com/office/drawing/2014/main" id="{52E5B5B1-D1A3-4356-B716-296D3903AFD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0943" y="5539724"/>
            <a:ext cx="1036016" cy="1036016"/>
          </a:xfrm>
          <a:prstGeom prst="rect">
            <a:avLst/>
          </a:prstGeom>
        </p:spPr>
      </p:pic>
      <p:sp>
        <p:nvSpPr>
          <p:cNvPr id="13" name="Rectangle 8">
            <a:extLst>
              <a:ext uri="{FF2B5EF4-FFF2-40B4-BE49-F238E27FC236}">
                <a16:creationId xmlns:a16="http://schemas.microsoft.com/office/drawing/2014/main" id="{53D37904-F68D-9343-8932-BE325282DC42}"/>
              </a:ext>
            </a:extLst>
          </p:cNvPr>
          <p:cNvSpPr/>
          <p:nvPr/>
        </p:nvSpPr>
        <p:spPr>
          <a:xfrm>
            <a:off x="4379245" y="6728102"/>
            <a:ext cx="1147515" cy="129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Billede 6">
            <a:extLst>
              <a:ext uri="{FF2B5EF4-FFF2-40B4-BE49-F238E27FC236}">
                <a16:creationId xmlns:a16="http://schemas.microsoft.com/office/drawing/2014/main" id="{56D23543-0008-A942-A1DB-26ED76CAA7CE}"/>
              </a:ext>
            </a:extLst>
          </p:cNvPr>
          <p:cNvPicPr>
            <a:picLocks noChangeAspect="1"/>
          </p:cNvPicPr>
          <p:nvPr/>
        </p:nvPicPr>
        <p:blipFill>
          <a:blip r:embed="rId5">
            <a:duotone>
              <a:schemeClr val="accent1">
                <a:shade val="45000"/>
                <a:satMod val="135000"/>
              </a:schemeClr>
              <a:prstClr val="white"/>
            </a:duotone>
          </a:blip>
          <a:stretch>
            <a:fillRect/>
          </a:stretch>
        </p:blipFill>
        <p:spPr>
          <a:xfrm>
            <a:off x="5270804" y="5726993"/>
            <a:ext cx="848747" cy="848747"/>
          </a:xfrm>
          <a:prstGeom prst="rect">
            <a:avLst/>
          </a:prstGeom>
        </p:spPr>
      </p:pic>
    </p:spTree>
    <p:extLst>
      <p:ext uri="{BB962C8B-B14F-4D97-AF65-F5344CB8AC3E}">
        <p14:creationId xmlns:p14="http://schemas.microsoft.com/office/powerpoint/2010/main" val="264716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p:cNvSpPr/>
          <p:nvPr/>
        </p:nvSpPr>
        <p:spPr>
          <a:xfrm>
            <a:off x="0" y="0"/>
            <a:ext cx="49680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63">
              <a:solidFill>
                <a:srgbClr val="FFFFFF"/>
              </a:solidFill>
            </a:endParaRPr>
          </a:p>
        </p:txBody>
      </p:sp>
      <p:sp>
        <p:nvSpPr>
          <p:cNvPr id="10" name="Titel 1">
            <a:extLst>
              <a:ext uri="{FF2B5EF4-FFF2-40B4-BE49-F238E27FC236}">
                <a16:creationId xmlns:a16="http://schemas.microsoft.com/office/drawing/2014/main" id="{DB819853-6E50-AB4A-ABD4-1273B7A641F6}"/>
              </a:ext>
            </a:extLst>
          </p:cNvPr>
          <p:cNvSpPr txBox="1">
            <a:spLocks/>
          </p:cNvSpPr>
          <p:nvPr/>
        </p:nvSpPr>
        <p:spPr>
          <a:xfrm>
            <a:off x="484467" y="887551"/>
            <a:ext cx="8470848" cy="427685"/>
          </a:xfrm>
          <a:prstGeom prst="rect">
            <a:avLst/>
          </a:prstGeom>
        </p:spPr>
        <p:txBody>
          <a:bodyPr vert="horz" wrap="none" lIns="0" tIns="0" rIns="0" bIns="0" rtlCol="0" anchor="b">
            <a:noAutofit/>
          </a:bodyPr>
          <a:lstStyle>
            <a:lvl1pPr algn="l" defTabSz="914400" rtl="0" eaLnBrk="1" latinLnBrk="0" hangingPunct="1">
              <a:lnSpc>
                <a:spcPct val="90000"/>
              </a:lnSpc>
              <a:spcBef>
                <a:spcPct val="0"/>
              </a:spcBef>
              <a:buNone/>
              <a:defRPr sz="3200" kern="1200">
                <a:solidFill>
                  <a:schemeClr val="tx1"/>
                </a:solidFill>
                <a:latin typeface="Verdana" charset="0"/>
                <a:ea typeface="Verdana" charset="0"/>
                <a:cs typeface="Verdana" charset="0"/>
              </a:defRPr>
            </a:lvl1pPr>
          </a:lstStyle>
          <a:p>
            <a:pPr>
              <a:defRPr/>
            </a:pPr>
            <a:r>
              <a:rPr lang="da-DK" sz="1950" b="1" dirty="0">
                <a:solidFill>
                  <a:srgbClr val="FFFFFF"/>
                </a:solidFill>
              </a:rPr>
              <a:t>Konklusioner</a:t>
            </a:r>
          </a:p>
        </p:txBody>
      </p:sp>
      <p:sp>
        <p:nvSpPr>
          <p:cNvPr id="8" name="Pladsholder til indhold 2">
            <a:extLst>
              <a:ext uri="{FF2B5EF4-FFF2-40B4-BE49-F238E27FC236}">
                <a16:creationId xmlns:a16="http://schemas.microsoft.com/office/drawing/2014/main" id="{67B26805-DE53-D440-A599-696B4D33F1EB}"/>
              </a:ext>
            </a:extLst>
          </p:cNvPr>
          <p:cNvSpPr txBox="1">
            <a:spLocks/>
          </p:cNvSpPr>
          <p:nvPr/>
        </p:nvSpPr>
        <p:spPr>
          <a:xfrm>
            <a:off x="643651" y="1315236"/>
            <a:ext cx="4076240" cy="4829735"/>
          </a:xfrm>
          <a:prstGeom prst="rect">
            <a:avLst/>
          </a:prstGeom>
        </p:spPr>
        <p:txBody>
          <a:bodyPr vert="horz" wrap="square" lIns="0" tIns="0" rIns="0" bIns="0" rtlCol="0">
            <a:noAutofit/>
          </a:bodyPr>
          <a:lstStyle>
            <a:lvl1pPr marL="0" indent="0" algn="l" defTabSz="914400" rtl="0" eaLnBrk="1" fontAlgn="t" latinLnBrk="0" hangingPunct="1">
              <a:lnSpc>
                <a:spcPct val="150000"/>
              </a:lnSpc>
              <a:spcBef>
                <a:spcPts val="1000"/>
              </a:spcBef>
              <a:buFontTx/>
              <a:buNone/>
              <a:defRPr sz="1200" kern="1200">
                <a:solidFill>
                  <a:schemeClr val="tx1">
                    <a:lumMod val="65000"/>
                    <a:lumOff val="35000"/>
                  </a:schemeClr>
                </a:solidFill>
                <a:latin typeface="Verdana" charset="0"/>
                <a:ea typeface="Verdana" charset="0"/>
                <a:cs typeface="Verdana" charset="0"/>
              </a:defRPr>
            </a:lvl1pPr>
            <a:lvl2pPr marL="685800" indent="-228600" algn="l" defTabSz="914400" rtl="0" eaLnBrk="1" fontAlgn="t" latinLnBrk="0" hangingPunct="1">
              <a:lnSpc>
                <a:spcPct val="150000"/>
              </a:lnSpc>
              <a:spcBef>
                <a:spcPts val="500"/>
              </a:spcBef>
              <a:buFont typeface="Arial" panose="020B0604020202020204" pitchFamily="34" charset="0"/>
              <a:buChar char="•"/>
              <a:defRPr sz="1200" kern="1200">
                <a:solidFill>
                  <a:schemeClr val="tx1">
                    <a:lumMod val="65000"/>
                    <a:lumOff val="35000"/>
                  </a:schemeClr>
                </a:solidFill>
                <a:latin typeface="Verdana" charset="0"/>
                <a:ea typeface="Verdana" charset="0"/>
                <a:cs typeface="Verdana" charset="0"/>
              </a:defRPr>
            </a:lvl2pPr>
            <a:lvl3pPr marL="1143000" indent="-228600" algn="l" defTabSz="914400" rtl="0" eaLnBrk="1" fontAlgn="t" latinLnBrk="0" hangingPunct="1">
              <a:lnSpc>
                <a:spcPct val="150000"/>
              </a:lnSpc>
              <a:spcBef>
                <a:spcPts val="500"/>
              </a:spcBef>
              <a:buFont typeface="Arial" panose="020B0604020202020204" pitchFamily="34" charset="0"/>
              <a:buChar char="•"/>
              <a:defRPr sz="1200" kern="1200">
                <a:solidFill>
                  <a:schemeClr val="tx1">
                    <a:lumMod val="65000"/>
                    <a:lumOff val="35000"/>
                  </a:schemeClr>
                </a:solidFill>
                <a:latin typeface="Verdana" charset="0"/>
                <a:ea typeface="Verdana" charset="0"/>
                <a:cs typeface="Verdana" charset="0"/>
              </a:defRPr>
            </a:lvl3pPr>
            <a:lvl4pPr marL="1600200" indent="-228600" algn="l" defTabSz="914400" rtl="0" eaLnBrk="1" fontAlgn="t" latinLnBrk="0" hangingPunct="1">
              <a:lnSpc>
                <a:spcPct val="150000"/>
              </a:lnSpc>
              <a:spcBef>
                <a:spcPts val="500"/>
              </a:spcBef>
              <a:buFont typeface="Arial" panose="020B0604020202020204" pitchFamily="34" charset="0"/>
              <a:buChar char="•"/>
              <a:defRPr sz="1200" kern="1200">
                <a:solidFill>
                  <a:schemeClr val="tx1">
                    <a:lumMod val="65000"/>
                    <a:lumOff val="35000"/>
                  </a:schemeClr>
                </a:solidFill>
                <a:latin typeface="Verdana" charset="0"/>
                <a:ea typeface="Verdana" charset="0"/>
                <a:cs typeface="Verdana" charset="0"/>
              </a:defRPr>
            </a:lvl4pPr>
            <a:lvl5pPr marL="2057400" indent="-228600" algn="l" defTabSz="914400" rtl="0" eaLnBrk="1" fontAlgn="t" latinLnBrk="0" hangingPunct="1">
              <a:lnSpc>
                <a:spcPct val="150000"/>
              </a:lnSpc>
              <a:spcBef>
                <a:spcPts val="500"/>
              </a:spcBef>
              <a:buFont typeface="Arial" panose="020B0604020202020204" pitchFamily="34" charset="0"/>
              <a:buChar char="•"/>
              <a:defRPr sz="1200" kern="1200">
                <a:solidFill>
                  <a:schemeClr val="tx1">
                    <a:lumMod val="65000"/>
                    <a:lumOff val="35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da-DK" sz="894" dirty="0">
              <a:solidFill>
                <a:srgbClr val="FFFFFF"/>
              </a:solidFill>
            </a:endParaRPr>
          </a:p>
        </p:txBody>
      </p:sp>
      <p:sp>
        <p:nvSpPr>
          <p:cNvPr id="4" name="Tekstfelt 3"/>
          <p:cNvSpPr txBox="1"/>
          <p:nvPr/>
        </p:nvSpPr>
        <p:spPr>
          <a:xfrm>
            <a:off x="4353687" y="746951"/>
            <a:ext cx="184731" cy="317459"/>
          </a:xfrm>
          <a:prstGeom prst="rect">
            <a:avLst/>
          </a:prstGeom>
          <a:noFill/>
        </p:spPr>
        <p:txBody>
          <a:bodyPr wrap="none" rtlCol="0">
            <a:spAutoFit/>
          </a:bodyPr>
          <a:lstStyle/>
          <a:p>
            <a:endParaRPr lang="da-DK" sz="1463" dirty="0">
              <a:solidFill>
                <a:srgbClr val="000000"/>
              </a:solidFill>
            </a:endParaRPr>
          </a:p>
        </p:txBody>
      </p:sp>
      <p:sp>
        <p:nvSpPr>
          <p:cNvPr id="9" name="Slide Number Placeholder 1"/>
          <p:cNvSpPr txBox="1">
            <a:spLocks/>
          </p:cNvSpPr>
          <p:nvPr/>
        </p:nvSpPr>
        <p:spPr>
          <a:xfrm>
            <a:off x="81023" y="6465195"/>
            <a:ext cx="250736" cy="292771"/>
          </a:xfrm>
          <a:prstGeom prst="rect">
            <a:avLst/>
          </a:prstGeom>
        </p:spPr>
        <p:txBody>
          <a:bodyPr vert="horz" lIns="74295" tIns="37148" rIns="74295" bIns="37148"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975" dirty="0">
                <a:solidFill>
                  <a:srgbClr val="FFFFFF"/>
                </a:solidFill>
              </a:rPr>
              <a:t>6</a:t>
            </a:r>
          </a:p>
        </p:txBody>
      </p:sp>
      <p:sp>
        <p:nvSpPr>
          <p:cNvPr id="2" name="Tekstfelt 1"/>
          <p:cNvSpPr txBox="1"/>
          <p:nvPr/>
        </p:nvSpPr>
        <p:spPr>
          <a:xfrm>
            <a:off x="408162" y="1520825"/>
            <a:ext cx="4203565" cy="4512389"/>
          </a:xfrm>
          <a:prstGeom prst="rect">
            <a:avLst/>
          </a:prstGeom>
          <a:noFill/>
        </p:spPr>
        <p:txBody>
          <a:bodyPr wrap="square" rtlCol="0">
            <a:spAutoFit/>
          </a:bodyPr>
          <a:lstStyle/>
          <a:p>
            <a:pPr algn="just" defTabSz="742950">
              <a:lnSpc>
                <a:spcPct val="114000"/>
              </a:lnSpc>
              <a:defRPr/>
            </a:pPr>
            <a:r>
              <a:rPr lang="da-DK" sz="1100" b="1" dirty="0">
                <a:solidFill>
                  <a:schemeClr val="bg1"/>
                </a:solidFill>
                <a:latin typeface="Verdana" charset="0"/>
                <a:ea typeface="Verdana" charset="0"/>
                <a:cs typeface="Verdana" charset="0"/>
              </a:rPr>
              <a:t>3. Kursister på lange højskolekurser er typisk unge, som kommer fra gymnasiale uddannelser</a:t>
            </a:r>
          </a:p>
          <a:p>
            <a:pPr algn="just" defTabSz="742950">
              <a:lnSpc>
                <a:spcPct val="114000"/>
              </a:lnSpc>
              <a:defRPr/>
            </a:pPr>
            <a:endParaRPr lang="da-DK" sz="1100" dirty="0">
              <a:solidFill>
                <a:schemeClr val="bg1"/>
              </a:solidFill>
              <a:latin typeface="Verdana" charset="0"/>
              <a:ea typeface="Verdana" charset="0"/>
              <a:cs typeface="Verdana" charset="0"/>
            </a:endParaRPr>
          </a:p>
          <a:p>
            <a:pPr algn="just" defTabSz="742950">
              <a:lnSpc>
                <a:spcPct val="114000"/>
              </a:lnSpc>
              <a:defRPr/>
            </a:pPr>
            <a:r>
              <a:rPr lang="da-DK" sz="1100" dirty="0">
                <a:solidFill>
                  <a:schemeClr val="bg1"/>
                </a:solidFill>
                <a:latin typeface="Verdana" charset="0"/>
                <a:ea typeface="Verdana" charset="0"/>
                <a:cs typeface="Verdana" charset="0"/>
              </a:rPr>
              <a:t>Undersøgelsen viser, at kursistsammensætningen på de lange højskolekurser i høj grad består af unge i alderen 18-25 år (81 pct.) med en overvægt af kvinder (59 pct.). Størstedelen af de unge har en gymnasial uddannelse, som deres højest gennemførte uddannelse (60 pct.) eller en grundskoleuddannelse (19 pct.). Det gælder desuden for langt størstedelen (74 pct.) af den gennemførte gymnasiale uddannelse er en STX. </a:t>
            </a:r>
          </a:p>
          <a:p>
            <a:pPr algn="just" defTabSz="742950">
              <a:lnSpc>
                <a:spcPct val="114000"/>
              </a:lnSpc>
              <a:defRPr/>
            </a:pPr>
            <a:endParaRPr lang="da-DK" sz="1100" dirty="0">
              <a:solidFill>
                <a:schemeClr val="bg1"/>
              </a:solidFill>
              <a:latin typeface="Verdana" charset="0"/>
              <a:ea typeface="Verdana" charset="0"/>
              <a:cs typeface="Verdana" charset="0"/>
            </a:endParaRPr>
          </a:p>
          <a:p>
            <a:pPr algn="just" defTabSz="742950">
              <a:lnSpc>
                <a:spcPct val="114000"/>
              </a:lnSpc>
              <a:defRPr/>
            </a:pPr>
            <a:r>
              <a:rPr lang="da-DK" sz="1100" dirty="0">
                <a:solidFill>
                  <a:schemeClr val="bg1"/>
                </a:solidFill>
                <a:latin typeface="Verdana" charset="0"/>
                <a:ea typeface="Verdana" charset="0"/>
                <a:cs typeface="Verdana" charset="0"/>
              </a:rPr>
              <a:t>Flere af de unge kommer samtidig fra familier, hvor den højest gennemførte uddannelse i familien er højere end almindeligvis i befolkningen, f.eks. har 22 pct. mindst en forælder med en lang videregående uddannelse mens dette gælder 13 pct. i befolkningen. Ligesom ved kursister på de korte højskolekurser ses det dog også, at kursister på lange højskolekurser kommer fra familier, hvis disponible indkomst er lig befolkningens. </a:t>
            </a:r>
          </a:p>
          <a:p>
            <a:pPr algn="just" defTabSz="742950">
              <a:lnSpc>
                <a:spcPct val="114000"/>
              </a:lnSpc>
              <a:defRPr/>
            </a:pPr>
            <a:endParaRPr lang="da-DK" sz="1100" dirty="0">
              <a:solidFill>
                <a:schemeClr val="bg1"/>
              </a:solidFill>
              <a:latin typeface="Verdana" charset="0"/>
              <a:ea typeface="Verdana" charset="0"/>
              <a:cs typeface="Verdana" charset="0"/>
            </a:endParaRPr>
          </a:p>
          <a:p>
            <a:pPr algn="just" defTabSz="742950">
              <a:lnSpc>
                <a:spcPct val="114000"/>
              </a:lnSpc>
              <a:defRPr/>
            </a:pPr>
            <a:endParaRPr lang="da-DK" sz="1100" b="1" dirty="0">
              <a:solidFill>
                <a:schemeClr val="bg1"/>
              </a:solidFill>
              <a:latin typeface="Verdana" charset="0"/>
              <a:ea typeface="Verdana" charset="0"/>
              <a:cs typeface="Verdana" charset="0"/>
            </a:endParaRPr>
          </a:p>
          <a:p>
            <a:pPr algn="just" defTabSz="742950">
              <a:lnSpc>
                <a:spcPct val="114000"/>
              </a:lnSpc>
              <a:defRPr/>
            </a:pPr>
            <a:endParaRPr lang="da-DK" sz="1100" dirty="0">
              <a:solidFill>
                <a:schemeClr val="bg1"/>
              </a:solidFill>
              <a:latin typeface="Verdana" charset="0"/>
              <a:ea typeface="Verdana" charset="0"/>
              <a:cs typeface="Verdana" charset="0"/>
            </a:endParaRPr>
          </a:p>
        </p:txBody>
      </p:sp>
      <p:pic>
        <p:nvPicPr>
          <p:cNvPr id="5" name="Billede 4">
            <a:extLst>
              <a:ext uri="{FF2B5EF4-FFF2-40B4-BE49-F238E27FC236}">
                <a16:creationId xmlns:a16="http://schemas.microsoft.com/office/drawing/2014/main" id="{58E851E2-F319-C141-B2F3-13919927C22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84467" y="5538767"/>
            <a:ext cx="888718" cy="888718"/>
          </a:xfrm>
          <a:prstGeom prst="rect">
            <a:avLst/>
          </a:prstGeom>
          <a:ln>
            <a:noFill/>
          </a:ln>
        </p:spPr>
      </p:pic>
      <p:sp>
        <p:nvSpPr>
          <p:cNvPr id="12" name="Rectangle 8">
            <a:extLst>
              <a:ext uri="{FF2B5EF4-FFF2-40B4-BE49-F238E27FC236}">
                <a16:creationId xmlns:a16="http://schemas.microsoft.com/office/drawing/2014/main" id="{0D511BE2-2687-FD4A-9C08-CD8063B0F72B}"/>
              </a:ext>
            </a:extLst>
          </p:cNvPr>
          <p:cNvSpPr/>
          <p:nvPr/>
        </p:nvSpPr>
        <p:spPr>
          <a:xfrm>
            <a:off x="4379245" y="6728102"/>
            <a:ext cx="1147515" cy="129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kstfelt 18">
            <a:extLst>
              <a:ext uri="{FF2B5EF4-FFF2-40B4-BE49-F238E27FC236}">
                <a16:creationId xmlns:a16="http://schemas.microsoft.com/office/drawing/2014/main" id="{31A31FD2-E75F-43CC-8529-907EF8BE56DD}"/>
              </a:ext>
            </a:extLst>
          </p:cNvPr>
          <p:cNvSpPr txBox="1"/>
          <p:nvPr/>
        </p:nvSpPr>
        <p:spPr>
          <a:xfrm>
            <a:off x="5203567" y="1520825"/>
            <a:ext cx="4294270" cy="3308598"/>
          </a:xfrm>
          <a:prstGeom prst="rect">
            <a:avLst/>
          </a:prstGeom>
          <a:noFill/>
        </p:spPr>
        <p:txBody>
          <a:bodyPr wrap="square">
            <a:spAutoFit/>
          </a:bodyPr>
          <a:lstStyle/>
          <a:p>
            <a:r>
              <a:rPr lang="da-DK" sz="1100" b="1" dirty="0">
                <a:solidFill>
                  <a:srgbClr val="004B60"/>
                </a:solidFill>
                <a:latin typeface="Verdana" panose="020B0604030504040204" pitchFamily="34" charset="0"/>
                <a:ea typeface="Verdana" panose="020B0604030504040204" pitchFamily="34" charset="0"/>
                <a:cs typeface="Vani" panose="02040502050405020303" pitchFamily="18" charset="0"/>
              </a:rPr>
              <a:t>4. Marginalt flere er lønmodtagere før end efter højskoleophold og marginalt flere er under uddannelse seks måneder efter højskoleophold</a:t>
            </a:r>
          </a:p>
          <a:p>
            <a:endParaRPr lang="da-DK" sz="1100" b="1" dirty="0">
              <a:solidFill>
                <a:srgbClr val="004B60"/>
              </a:solidFill>
              <a:latin typeface="Verdana" panose="020B0604030504040204" pitchFamily="34" charset="0"/>
              <a:ea typeface="Verdana" panose="020B0604030504040204" pitchFamily="34" charset="0"/>
              <a:cs typeface="Vani" panose="02040502050405020303" pitchFamily="18" charset="0"/>
            </a:endParaRPr>
          </a:p>
          <a:p>
            <a:pPr algn="just"/>
            <a:r>
              <a:rPr lang="da-DK" sz="1100" dirty="0">
                <a:solidFill>
                  <a:srgbClr val="004B60"/>
                </a:solidFill>
                <a:latin typeface="Verdana" panose="020B0604030504040204" pitchFamily="34" charset="0"/>
                <a:ea typeface="Verdana" panose="020B0604030504040204" pitchFamily="34" charset="0"/>
                <a:cs typeface="Vani" panose="02040502050405020303" pitchFamily="18" charset="0"/>
              </a:rPr>
              <a:t>Undersøgelsen analyserer kursisters arbejdsmarkeds-tilknytning før og efter deres højskoleophold på baggrund af en særkørsel af data fra DST. Det fremgår, at 45 pct. af kursisterne på lange kurser er lønmodtagere to måneder før deres højskoleophold. Til sammenligning er 43 pct. registrerede som lønmodtagere seks måneder efter deres højskoleophold. Dette er således et fald på 2 procentpoint.</a:t>
            </a:r>
          </a:p>
          <a:p>
            <a:pPr algn="just"/>
            <a:endParaRPr lang="da-DK" sz="1100" dirty="0">
              <a:solidFill>
                <a:srgbClr val="004B60"/>
              </a:solidFill>
              <a:latin typeface="Verdana" panose="020B0604030504040204" pitchFamily="34" charset="0"/>
              <a:ea typeface="Verdana" panose="020B0604030504040204" pitchFamily="34" charset="0"/>
              <a:cs typeface="Vani" panose="02040502050405020303" pitchFamily="18" charset="0"/>
            </a:endParaRPr>
          </a:p>
          <a:p>
            <a:pPr algn="just"/>
            <a:r>
              <a:rPr lang="da-DK" sz="1100" dirty="0">
                <a:solidFill>
                  <a:srgbClr val="004B60"/>
                </a:solidFill>
                <a:latin typeface="Verdana" panose="020B0604030504040204" pitchFamily="34" charset="0"/>
                <a:ea typeface="Verdana" panose="020B0604030504040204" pitchFamily="34" charset="0"/>
                <a:cs typeface="Vani" panose="02040502050405020303" pitchFamily="18" charset="0"/>
              </a:rPr>
              <a:t>Det ses samtidig, at andelen under uddannelse stiger  efter højskoleopholdet. 2 måneder før højskoleophold er 16 pct. i gang med en uddannelse, og seks måneder efter er 18 pct. under uddannelse. Der er hverken flere eller færre selvstændige, arbejdsløse eller pensionister efter længere kurser på højskoler.</a:t>
            </a:r>
          </a:p>
        </p:txBody>
      </p:sp>
      <p:pic>
        <p:nvPicPr>
          <p:cNvPr id="23" name="Grafik 22">
            <a:extLst>
              <a:ext uri="{FF2B5EF4-FFF2-40B4-BE49-F238E27FC236}">
                <a16:creationId xmlns:a16="http://schemas.microsoft.com/office/drawing/2014/main" id="{F5EBA7DB-AB24-4C2A-9900-089FDEA3365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76240" y="5446913"/>
            <a:ext cx="980572" cy="980572"/>
          </a:xfrm>
          <a:prstGeom prst="rect">
            <a:avLst/>
          </a:prstGeom>
        </p:spPr>
      </p:pic>
    </p:spTree>
    <p:extLst>
      <p:ext uri="{BB962C8B-B14F-4D97-AF65-F5344CB8AC3E}">
        <p14:creationId xmlns:p14="http://schemas.microsoft.com/office/powerpoint/2010/main" val="169592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dsholder til slidenummer 12">
            <a:extLst>
              <a:ext uri="{FF2B5EF4-FFF2-40B4-BE49-F238E27FC236}">
                <a16:creationId xmlns:a16="http://schemas.microsoft.com/office/drawing/2014/main" id="{2AE349F4-324E-46AC-AB83-EB18D029409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71222-8F63-400B-B275-E14F1A0F930A}" type="slidenum">
              <a:rPr kumimoji="0" lang="da-DK"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a-DK"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kstfelt 1">
            <a:extLst>
              <a:ext uri="{FF2B5EF4-FFF2-40B4-BE49-F238E27FC236}">
                <a16:creationId xmlns:a16="http://schemas.microsoft.com/office/drawing/2014/main" id="{788E8D4B-91C1-D144-B666-5FCC40048A48}"/>
              </a:ext>
            </a:extLst>
          </p:cNvPr>
          <p:cNvSpPr txBox="1"/>
          <p:nvPr/>
        </p:nvSpPr>
        <p:spPr>
          <a:xfrm>
            <a:off x="5348288" y="1534917"/>
            <a:ext cx="4176713" cy="4426495"/>
          </a:xfrm>
          <a:prstGeom prst="rect">
            <a:avLst/>
          </a:prstGeom>
        </p:spPr>
        <p:txBody>
          <a:bodyPr vert="horz" wrap="square" lIns="0" tIns="0" rIns="0" bIns="0" rtlCol="0">
            <a:noAutofit/>
          </a:bodyPr>
          <a:lstStyle/>
          <a:p>
            <a:pPr marL="0" marR="0" lvl="0" indent="0" algn="just" defTabSz="914400" rtl="0" eaLnBrk="1" fontAlgn="t" latinLnBrk="0" hangingPunct="1">
              <a:lnSpc>
                <a:spcPct val="150000"/>
              </a:lnSpc>
              <a:spcBef>
                <a:spcPts val="1000"/>
              </a:spcBef>
              <a:spcAft>
                <a:spcPts val="0"/>
              </a:spcAft>
              <a:buClrTx/>
              <a:buSzTx/>
              <a:buFontTx/>
              <a:buNone/>
              <a:tabLst/>
              <a:defRPr/>
            </a:pPr>
            <a:endParaRPr lang="da-DK" sz="1100" dirty="0">
              <a:solidFill>
                <a:schemeClr val="tx2">
                  <a:lumMod val="65000"/>
                  <a:lumOff val="35000"/>
                </a:schemeClr>
              </a:solidFill>
              <a:latin typeface="Verdana" charset="0"/>
              <a:ea typeface="Verdana" charset="0"/>
            </a:endParaRPr>
          </a:p>
        </p:txBody>
      </p:sp>
      <p:sp>
        <p:nvSpPr>
          <p:cNvPr id="10" name="Tekstfelt 9">
            <a:extLst>
              <a:ext uri="{FF2B5EF4-FFF2-40B4-BE49-F238E27FC236}">
                <a16:creationId xmlns:a16="http://schemas.microsoft.com/office/drawing/2014/main" id="{AD2C464E-B7BD-0B45-BF4C-7B749DBEB3E3}"/>
              </a:ext>
            </a:extLst>
          </p:cNvPr>
          <p:cNvSpPr txBox="1"/>
          <p:nvPr/>
        </p:nvSpPr>
        <p:spPr>
          <a:xfrm>
            <a:off x="2773913" y="2771173"/>
            <a:ext cx="2140987" cy="3412519"/>
          </a:xfrm>
          <a:prstGeom prst="rect">
            <a:avLst/>
          </a:prstGeom>
          <a:solidFill>
            <a:srgbClr val="004B60"/>
          </a:solidFill>
        </p:spPr>
        <p:txBody>
          <a:bodyPr wrap="square" lIns="180000" rIns="180000" rtlCol="0">
            <a:noAutofit/>
          </a:bodyPr>
          <a:lstStyle/>
          <a:p>
            <a:endPar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da-DK"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da-DK" sz="1050" b="1" dirty="0">
                <a:solidFill>
                  <a:schemeClr val="bg1"/>
                </a:solidFill>
                <a:latin typeface="Verdana" panose="020B0604030504040204" pitchFamily="34" charset="0"/>
                <a:ea typeface="Verdana" panose="020B0604030504040204" pitchFamily="34" charset="0"/>
                <a:cs typeface="Verdana" panose="020B0604030504040204" pitchFamily="34" charset="0"/>
              </a:rPr>
              <a:t>Højskolekursister kommer ikke fra overklassen</a:t>
            </a:r>
          </a:p>
          <a:p>
            <a:endParaRPr lang="da-DK"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rPr>
              <a:t>Majoriteten af både kursister på korte og lange højskolekurser tilhører den økonomiske middel-klasse. Det gælder samtidig for især kursister på lange højskole-kurser, at kursisterne ikke kommer fra familier, som tilhører det højeste indkomstsegment i befolkningen.</a:t>
            </a:r>
          </a:p>
          <a:p>
            <a:endPar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kstfelt 14">
            <a:extLst>
              <a:ext uri="{FF2B5EF4-FFF2-40B4-BE49-F238E27FC236}">
                <a16:creationId xmlns:a16="http://schemas.microsoft.com/office/drawing/2014/main" id="{ABABBB8C-F177-9A4F-991E-68CBBD412CBE}"/>
              </a:ext>
            </a:extLst>
          </p:cNvPr>
          <p:cNvSpPr txBox="1"/>
          <p:nvPr/>
        </p:nvSpPr>
        <p:spPr>
          <a:xfrm>
            <a:off x="5005392" y="2771173"/>
            <a:ext cx="2140987" cy="3412519"/>
          </a:xfrm>
          <a:prstGeom prst="rect">
            <a:avLst/>
          </a:prstGeom>
          <a:solidFill>
            <a:srgbClr val="004B60"/>
          </a:solidFill>
        </p:spPr>
        <p:txBody>
          <a:bodyPr wrap="square" lIns="180000" rIns="180000" rtlCol="0">
            <a:noAutofit/>
          </a:bodyPr>
          <a:lstStyle/>
          <a:p>
            <a:endPar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da-DK" sz="1050" b="1" dirty="0">
              <a:solidFill>
                <a:schemeClr val="bg1"/>
              </a:solidFill>
              <a:latin typeface="Verdana" panose="020B0604030504040204" pitchFamily="34" charset="0"/>
              <a:ea typeface="Verdana" panose="020B0604030504040204" pitchFamily="34" charset="0"/>
              <a:cs typeface="Vani" panose="02040502050405020303" pitchFamily="18" charset="0"/>
            </a:endParaRPr>
          </a:p>
          <a:p>
            <a:pPr algn="ctr"/>
            <a:r>
              <a:rPr lang="da-DK" sz="1050" b="1" dirty="0">
                <a:solidFill>
                  <a:schemeClr val="bg1"/>
                </a:solidFill>
                <a:latin typeface="Verdana" panose="020B0604030504040204" pitchFamily="34" charset="0"/>
                <a:ea typeface="Verdana" panose="020B0604030504040204" pitchFamily="34" charset="0"/>
                <a:cs typeface="Vani" panose="02040502050405020303" pitchFamily="18" charset="0"/>
              </a:rPr>
              <a:t>Underrepræsentation af unge med anden etnisk herkomst</a:t>
            </a:r>
            <a:endParaRPr lang="da-DK"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da-DK" sz="1050" dirty="0">
              <a:solidFill>
                <a:schemeClr val="bg1"/>
              </a:solidFill>
              <a:latin typeface="Verdana" panose="020B0604030504040204" pitchFamily="34" charset="0"/>
              <a:ea typeface="Verdana" panose="020B0604030504040204" pitchFamily="34" charset="0"/>
              <a:cs typeface="Vani" panose="02040502050405020303" pitchFamily="18" charset="0"/>
            </a:endParaRPr>
          </a:p>
          <a:p>
            <a:r>
              <a:rPr lang="da-DK" sz="1050" dirty="0">
                <a:solidFill>
                  <a:schemeClr val="bg1"/>
                </a:solidFill>
                <a:latin typeface="Verdana" panose="020B0604030504040204" pitchFamily="34" charset="0"/>
                <a:ea typeface="Verdana" panose="020B0604030504040204" pitchFamily="34" charset="0"/>
                <a:cs typeface="Vani" panose="02040502050405020303" pitchFamily="18" charset="0"/>
              </a:rPr>
              <a:t>Tallene viser en </a:t>
            </a:r>
            <a:r>
              <a:rPr lang="da-DK" sz="1050" dirty="0" err="1">
                <a:solidFill>
                  <a:schemeClr val="bg1"/>
                </a:solidFill>
                <a:latin typeface="Verdana" panose="020B0604030504040204" pitchFamily="34" charset="0"/>
                <a:ea typeface="Verdana" panose="020B0604030504040204" pitchFamily="34" charset="0"/>
                <a:cs typeface="Vani" panose="02040502050405020303" pitchFamily="18" charset="0"/>
              </a:rPr>
              <a:t>under-repræsentation</a:t>
            </a:r>
            <a:r>
              <a:rPr lang="da-DK" sz="1050" dirty="0">
                <a:solidFill>
                  <a:schemeClr val="bg1"/>
                </a:solidFill>
                <a:latin typeface="Verdana" panose="020B0604030504040204" pitchFamily="34" charset="0"/>
                <a:ea typeface="Verdana" panose="020B0604030504040204" pitchFamily="34" charset="0"/>
                <a:cs typeface="Vani" panose="02040502050405020303" pitchFamily="18" charset="0"/>
              </a:rPr>
              <a:t> af unge med anden etnisk herkomst på både korte og lange højskolekurser sammenlignet med befolkningens sammensætning.</a:t>
            </a:r>
          </a:p>
        </p:txBody>
      </p:sp>
      <p:sp>
        <p:nvSpPr>
          <p:cNvPr id="11" name="Ellipse 10">
            <a:extLst>
              <a:ext uri="{FF2B5EF4-FFF2-40B4-BE49-F238E27FC236}">
                <a16:creationId xmlns:a16="http://schemas.microsoft.com/office/drawing/2014/main" id="{9EBF19FF-5BD1-6F4C-9EFD-978AB2CA0B3D}"/>
              </a:ext>
            </a:extLst>
          </p:cNvPr>
          <p:cNvSpPr/>
          <p:nvPr/>
        </p:nvSpPr>
        <p:spPr>
          <a:xfrm>
            <a:off x="3263155" y="2273857"/>
            <a:ext cx="1130710" cy="108154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llipse 18">
            <a:extLst>
              <a:ext uri="{FF2B5EF4-FFF2-40B4-BE49-F238E27FC236}">
                <a16:creationId xmlns:a16="http://schemas.microsoft.com/office/drawing/2014/main" id="{E9145B7A-24F6-0E4B-96D0-6B8EBAF11C09}"/>
              </a:ext>
            </a:extLst>
          </p:cNvPr>
          <p:cNvSpPr/>
          <p:nvPr/>
        </p:nvSpPr>
        <p:spPr>
          <a:xfrm>
            <a:off x="5492009" y="2273857"/>
            <a:ext cx="1130710" cy="108154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a:extLst>
              <a:ext uri="{FF2B5EF4-FFF2-40B4-BE49-F238E27FC236}">
                <a16:creationId xmlns:a16="http://schemas.microsoft.com/office/drawing/2014/main" id="{16943E3D-DC8A-1C43-AA04-D9ADE9E73D48}"/>
              </a:ext>
            </a:extLst>
          </p:cNvPr>
          <p:cNvSpPr txBox="1"/>
          <p:nvPr/>
        </p:nvSpPr>
        <p:spPr>
          <a:xfrm>
            <a:off x="415924" y="2787946"/>
            <a:ext cx="2271291" cy="3412519"/>
          </a:xfrm>
          <a:prstGeom prst="rect">
            <a:avLst/>
          </a:prstGeom>
          <a:solidFill>
            <a:srgbClr val="004B60"/>
          </a:solidFill>
        </p:spPr>
        <p:txBody>
          <a:bodyPr wrap="square" lIns="180000" rIns="180000" rtlCol="0">
            <a:noAutofit/>
          </a:bodyPr>
          <a:lstStyle/>
          <a:p>
            <a:endPar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da-DK"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da-DK" sz="1050" b="1" dirty="0">
                <a:solidFill>
                  <a:schemeClr val="bg1"/>
                </a:solidFill>
                <a:latin typeface="Verdana" panose="020B0604030504040204" pitchFamily="34" charset="0"/>
                <a:ea typeface="Verdana" panose="020B0604030504040204" pitchFamily="34" charset="0"/>
                <a:cs typeface="Verdana" panose="020B0604030504040204" pitchFamily="34" charset="0"/>
              </a:rPr>
              <a:t>Højskolekursister kommer fra alle landsdele</a:t>
            </a:r>
          </a:p>
          <a:p>
            <a:endParaRPr lang="da-DK"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rPr>
              <a:t>For både kursister på korte og lange højskolekurser gælder det, at de kommer fra alle landsdele. Det be-tyder, at kursist-sammensætningen i forhold til landsdel er forholdsvis lig befolkningen.</a:t>
            </a:r>
          </a:p>
          <a:p>
            <a:pPr>
              <a:lnSpc>
                <a:spcPct val="150000"/>
              </a:lnSpc>
            </a:pPr>
            <a:endPar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Ellipse 16">
            <a:extLst>
              <a:ext uri="{FF2B5EF4-FFF2-40B4-BE49-F238E27FC236}">
                <a16:creationId xmlns:a16="http://schemas.microsoft.com/office/drawing/2014/main" id="{09F530C0-3501-6E4E-BD47-26CFC2F647B9}"/>
              </a:ext>
            </a:extLst>
          </p:cNvPr>
          <p:cNvSpPr/>
          <p:nvPr/>
        </p:nvSpPr>
        <p:spPr>
          <a:xfrm>
            <a:off x="959478" y="2273857"/>
            <a:ext cx="1130710" cy="108154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Tekstfelt 23">
            <a:extLst>
              <a:ext uri="{FF2B5EF4-FFF2-40B4-BE49-F238E27FC236}">
                <a16:creationId xmlns:a16="http://schemas.microsoft.com/office/drawing/2014/main" id="{EC2D1BDB-665B-664B-BBEB-F1D6688B0CD1}"/>
              </a:ext>
            </a:extLst>
          </p:cNvPr>
          <p:cNvSpPr txBox="1"/>
          <p:nvPr/>
        </p:nvSpPr>
        <p:spPr>
          <a:xfrm>
            <a:off x="315809" y="1521823"/>
            <a:ext cx="9187861" cy="845360"/>
          </a:xfrm>
          <a:prstGeom prst="rect">
            <a:avLst/>
          </a:prstGeom>
          <a:noFill/>
        </p:spPr>
        <p:txBody>
          <a:bodyPr wrap="square" rtlCol="0">
            <a:spAutoFit/>
          </a:bodyPr>
          <a:lstStyle/>
          <a:p>
            <a:pPr algn="just">
              <a:lnSpc>
                <a:spcPct val="114000"/>
              </a:lnSpc>
            </a:pPr>
            <a:r>
              <a:rPr lang="da-DK" sz="1100" dirty="0">
                <a:solidFill>
                  <a:schemeClr val="accent1"/>
                </a:solidFill>
                <a:latin typeface="Verdana" panose="020B0604030504040204" pitchFamily="34" charset="0"/>
                <a:ea typeface="Verdana" panose="020B0604030504040204" pitchFamily="34" charset="0"/>
                <a:cs typeface="Verdana" panose="020B0604030504040204" pitchFamily="34" charset="0"/>
              </a:rPr>
              <a:t>Undersøgelsen har flere interessante fund, og særligt nedenstående fire er interessante. De viser, at danske højskoler er mangfoldige i forhold til landsdel og indkomst, men har en udfordring i forhold til at tiltrække flere med anden etnisk herkomst.</a:t>
            </a:r>
          </a:p>
          <a:p>
            <a:pPr algn="just">
              <a:lnSpc>
                <a:spcPct val="114000"/>
              </a:lnSpc>
            </a:pPr>
            <a:endParaRPr lang="da-DK" sz="11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itel 2">
            <a:extLst>
              <a:ext uri="{FF2B5EF4-FFF2-40B4-BE49-F238E27FC236}">
                <a16:creationId xmlns:a16="http://schemas.microsoft.com/office/drawing/2014/main" id="{D91E4877-B258-4D5A-BD68-93A7A30154DE}"/>
              </a:ext>
            </a:extLst>
          </p:cNvPr>
          <p:cNvSpPr>
            <a:spLocks noGrp="1"/>
          </p:cNvSpPr>
          <p:nvPr>
            <p:ph type="title"/>
          </p:nvPr>
        </p:nvSpPr>
        <p:spPr>
          <a:xfrm>
            <a:off x="415925" y="735935"/>
            <a:ext cx="8543925" cy="365125"/>
          </a:xfrm>
        </p:spPr>
        <p:txBody>
          <a:bodyPr>
            <a:normAutofit fontScale="90000"/>
          </a:bodyPr>
          <a:lstStyle/>
          <a:p>
            <a:r>
              <a:rPr lang="da-DK" b="0" dirty="0">
                <a:solidFill>
                  <a:schemeClr val="accent1"/>
                </a:solidFill>
              </a:rPr>
              <a:t>Fire </a:t>
            </a:r>
            <a:r>
              <a:rPr lang="da-DK" b="0" dirty="0"/>
              <a:t>interessante </a:t>
            </a:r>
            <a:r>
              <a:rPr lang="da-DK" b="0" dirty="0">
                <a:solidFill>
                  <a:schemeClr val="accent1"/>
                </a:solidFill>
              </a:rPr>
              <a:t>fund</a:t>
            </a:r>
          </a:p>
        </p:txBody>
      </p:sp>
      <p:pic>
        <p:nvPicPr>
          <p:cNvPr id="2" name="Billede 1">
            <a:extLst>
              <a:ext uri="{FF2B5EF4-FFF2-40B4-BE49-F238E27FC236}">
                <a16:creationId xmlns:a16="http://schemas.microsoft.com/office/drawing/2014/main" id="{D0BA99DC-C545-A94C-986A-3E6312D6EBDB}"/>
              </a:ext>
            </a:extLst>
          </p:cNvPr>
          <p:cNvPicPr>
            <a:picLocks noChangeAspect="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095588" y="2347633"/>
            <a:ext cx="858489" cy="1081548"/>
          </a:xfrm>
          <a:prstGeom prst="rect">
            <a:avLst/>
          </a:prstGeom>
        </p:spPr>
      </p:pic>
      <p:pic>
        <p:nvPicPr>
          <p:cNvPr id="5" name="Billede 4">
            <a:extLst>
              <a:ext uri="{FF2B5EF4-FFF2-40B4-BE49-F238E27FC236}">
                <a16:creationId xmlns:a16="http://schemas.microsoft.com/office/drawing/2014/main" id="{8F729B35-C643-9F46-8663-23AED888092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739144" y="2479729"/>
            <a:ext cx="279400" cy="254000"/>
          </a:xfrm>
          <a:prstGeom prst="rect">
            <a:avLst/>
          </a:prstGeom>
        </p:spPr>
      </p:pic>
      <p:pic>
        <p:nvPicPr>
          <p:cNvPr id="16" name="Billede 15">
            <a:extLst>
              <a:ext uri="{FF2B5EF4-FFF2-40B4-BE49-F238E27FC236}">
                <a16:creationId xmlns:a16="http://schemas.microsoft.com/office/drawing/2014/main" id="{7C30C5A7-5C38-0A4F-8263-3136AE7319D8}"/>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79121" y="2556804"/>
            <a:ext cx="492125" cy="492125"/>
          </a:xfrm>
          <a:prstGeom prst="rect">
            <a:avLst/>
          </a:prstGeom>
        </p:spPr>
      </p:pic>
      <p:pic>
        <p:nvPicPr>
          <p:cNvPr id="8" name="Grafik 7">
            <a:extLst>
              <a:ext uri="{FF2B5EF4-FFF2-40B4-BE49-F238E27FC236}">
                <a16:creationId xmlns:a16="http://schemas.microsoft.com/office/drawing/2014/main" id="{0B47399F-99DB-48CE-8241-D33E092198C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63800" y="2509302"/>
            <a:ext cx="587128" cy="587128"/>
          </a:xfrm>
          <a:prstGeom prst="rect">
            <a:avLst/>
          </a:prstGeom>
        </p:spPr>
      </p:pic>
      <p:sp>
        <p:nvSpPr>
          <p:cNvPr id="18" name="Tekstfelt 17">
            <a:extLst>
              <a:ext uri="{FF2B5EF4-FFF2-40B4-BE49-F238E27FC236}">
                <a16:creationId xmlns:a16="http://schemas.microsoft.com/office/drawing/2014/main" id="{C084BD10-C660-CF44-BE9E-8E90F53BBB78}"/>
              </a:ext>
            </a:extLst>
          </p:cNvPr>
          <p:cNvSpPr txBox="1"/>
          <p:nvPr/>
        </p:nvSpPr>
        <p:spPr>
          <a:xfrm>
            <a:off x="7236871" y="2771173"/>
            <a:ext cx="2140987" cy="3412519"/>
          </a:xfrm>
          <a:prstGeom prst="rect">
            <a:avLst/>
          </a:prstGeom>
          <a:solidFill>
            <a:srgbClr val="004B60"/>
          </a:solidFill>
        </p:spPr>
        <p:txBody>
          <a:bodyPr wrap="square" lIns="180000" rIns="180000" rtlCol="0">
            <a:noAutofit/>
          </a:bodyPr>
          <a:lstStyle/>
          <a:p>
            <a:endPar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da-DK"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da-DK" sz="1050" b="1" dirty="0">
              <a:solidFill>
                <a:schemeClr val="bg1"/>
              </a:solidFill>
              <a:latin typeface="Verdana" panose="020B0604030504040204" pitchFamily="34" charset="0"/>
              <a:ea typeface="Verdana" panose="020B0604030504040204" pitchFamily="34" charset="0"/>
              <a:cs typeface="Vani" panose="02040502050405020303" pitchFamily="18" charset="0"/>
            </a:endParaRPr>
          </a:p>
          <a:p>
            <a:pPr algn="ctr"/>
            <a:r>
              <a:rPr lang="da-DK" sz="1050" b="1" dirty="0">
                <a:solidFill>
                  <a:schemeClr val="bg1"/>
                </a:solidFill>
                <a:latin typeface="Verdana" panose="020B0604030504040204" pitchFamily="34" charset="0"/>
                <a:ea typeface="Verdana" panose="020B0604030504040204" pitchFamily="34" charset="0"/>
                <a:cs typeface="Vani" panose="02040502050405020303" pitchFamily="18" charset="0"/>
              </a:rPr>
              <a:t>Flere højskolekursister med en alternativ gymnasial uddannelse</a:t>
            </a:r>
            <a:endParaRPr lang="da-DK"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da-DK" sz="1050" dirty="0">
              <a:solidFill>
                <a:schemeClr val="bg1"/>
              </a:solidFill>
              <a:latin typeface="Verdana" panose="020B0604030504040204" pitchFamily="34" charset="0"/>
              <a:ea typeface="Verdana" panose="020B0604030504040204" pitchFamily="34" charset="0"/>
              <a:cs typeface="Vani" panose="02040502050405020303" pitchFamily="18" charset="0"/>
            </a:endParaRPr>
          </a:p>
          <a:p>
            <a:r>
              <a:rPr lang="da-DK" sz="1050" dirty="0">
                <a:solidFill>
                  <a:schemeClr val="bg1"/>
                </a:solidFill>
                <a:latin typeface="Verdana" panose="020B0604030504040204" pitchFamily="34" charset="0"/>
                <a:ea typeface="Verdana" panose="020B0604030504040204" pitchFamily="34" charset="0"/>
                <a:cs typeface="Vani" panose="02040502050405020303" pitchFamily="18" charset="0"/>
              </a:rPr>
              <a:t>Tallene viser, at der er 7 procentpoint flere blandt højskolekursisterne, som har gennemført en alternativ gymnasial uddannelse, når man sammenligner med 18-25 årige i befolkningen. </a:t>
            </a:r>
          </a:p>
        </p:txBody>
      </p:sp>
      <p:sp>
        <p:nvSpPr>
          <p:cNvPr id="20" name="Ellipse 19">
            <a:extLst>
              <a:ext uri="{FF2B5EF4-FFF2-40B4-BE49-F238E27FC236}">
                <a16:creationId xmlns:a16="http://schemas.microsoft.com/office/drawing/2014/main" id="{8E2A7AEC-E5B9-964C-B2E1-3B586418D62F}"/>
              </a:ext>
            </a:extLst>
          </p:cNvPr>
          <p:cNvSpPr/>
          <p:nvPr/>
        </p:nvSpPr>
        <p:spPr>
          <a:xfrm>
            <a:off x="7723488" y="2273857"/>
            <a:ext cx="1130710" cy="108154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Grafik 3" descr="Bøger med massiv udfyldning">
            <a:extLst>
              <a:ext uri="{FF2B5EF4-FFF2-40B4-BE49-F238E27FC236}">
                <a16:creationId xmlns:a16="http://schemas.microsoft.com/office/drawing/2014/main" id="{D82073DE-58BF-C14A-812A-327347257B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12821" y="2442150"/>
            <a:ext cx="742663" cy="742663"/>
          </a:xfrm>
          <a:prstGeom prst="rect">
            <a:avLst/>
          </a:prstGeom>
        </p:spPr>
      </p:pic>
    </p:spTree>
    <p:extLst>
      <p:ext uri="{BB962C8B-B14F-4D97-AF65-F5344CB8AC3E}">
        <p14:creationId xmlns:p14="http://schemas.microsoft.com/office/powerpoint/2010/main" val="30843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5F7DDDF1-40FC-470E-844D-E001FFE86C33}"/>
              </a:ext>
            </a:extLst>
          </p:cNvPr>
          <p:cNvSpPr>
            <a:spLocks noGrp="1"/>
          </p:cNvSpPr>
          <p:nvPr>
            <p:ph type="sldNum" sz="quarter" idx="12"/>
          </p:nvPr>
        </p:nvSpPr>
        <p:spPr/>
        <p:txBody>
          <a:bodyPr/>
          <a:lstStyle/>
          <a:p>
            <a:fld id="{0A371222-8F63-400B-B275-E14F1A0F930A}" type="slidenum">
              <a:rPr lang="da-DK" smtClean="0"/>
              <a:pPr/>
              <a:t>8</a:t>
            </a:fld>
            <a:endParaRPr lang="da-DK" dirty="0"/>
          </a:p>
        </p:txBody>
      </p:sp>
      <p:sp>
        <p:nvSpPr>
          <p:cNvPr id="5" name="Titel 2">
            <a:extLst>
              <a:ext uri="{FF2B5EF4-FFF2-40B4-BE49-F238E27FC236}">
                <a16:creationId xmlns:a16="http://schemas.microsoft.com/office/drawing/2014/main" id="{D29D49DE-6A0F-4F04-97DA-CD20DFF14389}"/>
              </a:ext>
            </a:extLst>
          </p:cNvPr>
          <p:cNvSpPr txBox="1">
            <a:spLocks/>
          </p:cNvSpPr>
          <p:nvPr/>
        </p:nvSpPr>
        <p:spPr>
          <a:xfrm>
            <a:off x="1675200" y="5303270"/>
            <a:ext cx="6555600" cy="5067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algn="ctr"/>
            <a:r>
              <a:rPr lang="da-DK" sz="1900" dirty="0">
                <a:solidFill>
                  <a:schemeClr val="accent1"/>
                </a:solidFill>
              </a:rPr>
              <a:t>2. KURSISTERNES KØN, LANDSDEL OG HERKOMST</a:t>
            </a:r>
          </a:p>
        </p:txBody>
      </p:sp>
      <p:sp>
        <p:nvSpPr>
          <p:cNvPr id="3" name="Rektangel 2"/>
          <p:cNvSpPr/>
          <p:nvPr/>
        </p:nvSpPr>
        <p:spPr>
          <a:xfrm>
            <a:off x="0" y="6441897"/>
            <a:ext cx="9906000" cy="416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a:off x="0" y="6226139"/>
            <a:ext cx="9906000" cy="215758"/>
          </a:xfrm>
          <a:prstGeom prst="rect">
            <a:avLst/>
          </a:prstGeom>
          <a:solidFill>
            <a:srgbClr val="54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1">
            <a:extLst>
              <a:ext uri="{FF2B5EF4-FFF2-40B4-BE49-F238E27FC236}">
                <a16:creationId xmlns:a16="http://schemas.microsoft.com/office/drawing/2014/main" id="{107581AC-F597-4729-91F2-88DB8E5C56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1675200" y="732803"/>
            <a:ext cx="6555600" cy="4370400"/>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51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81F0FBC5-38DD-489A-BFCD-A8D55006AF57}"/>
              </a:ext>
            </a:extLst>
          </p:cNvPr>
          <p:cNvSpPr>
            <a:spLocks noGrp="1"/>
          </p:cNvSpPr>
          <p:nvPr>
            <p:ph type="title"/>
          </p:nvPr>
        </p:nvSpPr>
        <p:spPr>
          <a:xfrm>
            <a:off x="681037" y="425430"/>
            <a:ext cx="8543925" cy="516834"/>
          </a:xfrm>
        </p:spPr>
        <p:txBody>
          <a:bodyPr lIns="0">
            <a:normAutofit fontScale="90000"/>
          </a:bodyPr>
          <a:lstStyle/>
          <a:p>
            <a:r>
              <a:rPr lang="da-DK" sz="2000" b="0" dirty="0"/>
              <a:t>Flest unge tager på lange højskolekurser, mens ældre tager på korte højskolekurser</a:t>
            </a:r>
          </a:p>
        </p:txBody>
      </p:sp>
      <p:sp>
        <p:nvSpPr>
          <p:cNvPr id="5" name="Tekstfelt 4">
            <a:extLst>
              <a:ext uri="{FF2B5EF4-FFF2-40B4-BE49-F238E27FC236}">
                <a16:creationId xmlns:a16="http://schemas.microsoft.com/office/drawing/2014/main" id="{9C6D2D58-6196-4DD4-A3FA-881CE79C1150}"/>
              </a:ext>
            </a:extLst>
          </p:cNvPr>
          <p:cNvSpPr txBox="1"/>
          <p:nvPr/>
        </p:nvSpPr>
        <p:spPr>
          <a:xfrm>
            <a:off x="721941" y="1391807"/>
            <a:ext cx="3870697" cy="4074385"/>
          </a:xfrm>
          <a:prstGeom prst="rect">
            <a:avLst/>
          </a:prstGeom>
        </p:spPr>
        <p:txBody>
          <a:bodyPr vert="horz" wrap="square" lIns="0" tIns="0" rIns="0" bIns="0" rtlCol="0">
            <a:noAutofit/>
          </a:bodyPr>
          <a:lstStyle/>
          <a:p>
            <a:pPr algn="just">
              <a:lnSpc>
                <a:spcPct val="114000"/>
              </a:lnSpc>
            </a:pPr>
            <a:r>
              <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Flest unge tager på lange højskolekurser</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Langt størstedelen af kursisterne på lange højskolekurser er unge. Sammenlagt er 81 pct. af kursisterne på lange højskolekurser i alderen 18-25 år. Heriblandt er størstedelen (61 pct.) 18-21-årige. </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Tallene indikerer således, at de lange højskolekurser aldersmæssigt ikke er fordelt som i befolkningen. For at opnå et ligeligt sammenligningsgrundlag mellem kursister på lange højskolekurser og befolkningen vil der fremover i rapporten kun sammenlignes med den yngre del af befolkningen, når det gælder lange højskolekurser. </a:t>
            </a:r>
            <a:endPar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endPar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endPar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cxnSp>
        <p:nvCxnSpPr>
          <p:cNvPr id="7" name="Lige forbindelse 6">
            <a:extLst>
              <a:ext uri="{FF2B5EF4-FFF2-40B4-BE49-F238E27FC236}">
                <a16:creationId xmlns:a16="http://schemas.microsoft.com/office/drawing/2014/main" id="{11E39563-BB16-4B7F-94A3-6B6104913A85}"/>
              </a:ext>
            </a:extLst>
          </p:cNvPr>
          <p:cNvCxnSpPr>
            <a:cxnSpLocks/>
          </p:cNvCxnSpPr>
          <p:nvPr/>
        </p:nvCxnSpPr>
        <p:spPr>
          <a:xfrm>
            <a:off x="4953000" y="1284423"/>
            <a:ext cx="0" cy="4074386"/>
          </a:xfrm>
          <a:prstGeom prst="line">
            <a:avLst/>
          </a:prstGeom>
          <a:ln w="12700"/>
        </p:spPr>
        <p:style>
          <a:lnRef idx="1">
            <a:schemeClr val="dk1"/>
          </a:lnRef>
          <a:fillRef idx="0">
            <a:schemeClr val="dk1"/>
          </a:fillRef>
          <a:effectRef idx="0">
            <a:schemeClr val="dk1"/>
          </a:effectRef>
          <a:fontRef idx="minor">
            <a:schemeClr val="tx1"/>
          </a:fontRef>
        </p:style>
      </p:cxnSp>
      <p:sp>
        <p:nvSpPr>
          <p:cNvPr id="3" name="Pladsholder til slidenummer 2">
            <a:extLst>
              <a:ext uri="{FF2B5EF4-FFF2-40B4-BE49-F238E27FC236}">
                <a16:creationId xmlns:a16="http://schemas.microsoft.com/office/drawing/2014/main" id="{DA4FDC73-FCA9-46E5-94BB-CA802D18BE00}"/>
              </a:ext>
            </a:extLst>
          </p:cNvPr>
          <p:cNvSpPr>
            <a:spLocks noGrp="1"/>
          </p:cNvSpPr>
          <p:nvPr>
            <p:ph type="sldNum" sz="quarter" idx="12"/>
          </p:nvPr>
        </p:nvSpPr>
        <p:spPr/>
        <p:txBody>
          <a:bodyPr/>
          <a:lstStyle/>
          <a:p>
            <a:fld id="{0A371222-8F63-400B-B275-E14F1A0F930A}" type="slidenum">
              <a:rPr lang="da-DK" smtClean="0"/>
              <a:pPr/>
              <a:t>9</a:t>
            </a:fld>
            <a:endParaRPr lang="da-DK" dirty="0"/>
          </a:p>
        </p:txBody>
      </p:sp>
      <p:sp>
        <p:nvSpPr>
          <p:cNvPr id="10" name="Tekstfelt 9">
            <a:extLst>
              <a:ext uri="{FF2B5EF4-FFF2-40B4-BE49-F238E27FC236}">
                <a16:creationId xmlns:a16="http://schemas.microsoft.com/office/drawing/2014/main" id="{9B9BA769-9B77-4B19-8260-C102D0F98F13}"/>
              </a:ext>
            </a:extLst>
          </p:cNvPr>
          <p:cNvSpPr txBox="1"/>
          <p:nvPr/>
        </p:nvSpPr>
        <p:spPr>
          <a:xfrm>
            <a:off x="567286" y="6356352"/>
            <a:ext cx="8050704" cy="369332"/>
          </a:xfrm>
          <a:prstGeom prst="rect">
            <a:avLst/>
          </a:prstGeom>
          <a:noFill/>
        </p:spPr>
        <p:txBody>
          <a:bodyPr wrap="square" rtlCol="0">
            <a:spAutoFit/>
          </a:bodyPr>
          <a:lstStyle/>
          <a:p>
            <a:r>
              <a:rPr lang="da-DK" sz="900" dirty="0">
                <a:solidFill>
                  <a:schemeClr val="tx1">
                    <a:lumMod val="65000"/>
                    <a:lumOff val="35000"/>
                  </a:schemeClr>
                </a:solidFill>
                <a:latin typeface="Verdana" panose="020B0604030504040204" pitchFamily="34" charset="0"/>
                <a:ea typeface="Verdana" panose="020B0604030504040204" pitchFamily="34" charset="0"/>
              </a:rPr>
              <a:t>Datanote: Der ses på individuelle højskolekursister, der sammenlignes antal kursister i skoleåret 2019 (højskolekursister) med 1. januar 2019 (hele befolkningen). FOHOJ02A/FOHOJ03A/FOLK2.</a:t>
            </a:r>
          </a:p>
        </p:txBody>
      </p:sp>
      <p:sp>
        <p:nvSpPr>
          <p:cNvPr id="12" name="Tekstfelt 11">
            <a:extLst>
              <a:ext uri="{FF2B5EF4-FFF2-40B4-BE49-F238E27FC236}">
                <a16:creationId xmlns:a16="http://schemas.microsoft.com/office/drawing/2014/main" id="{B6A6033B-C81F-B441-BD95-CDE4D035A7B2}"/>
              </a:ext>
            </a:extLst>
          </p:cNvPr>
          <p:cNvSpPr txBox="1"/>
          <p:nvPr/>
        </p:nvSpPr>
        <p:spPr>
          <a:xfrm>
            <a:off x="5348288" y="1355295"/>
            <a:ext cx="3934044" cy="4074385"/>
          </a:xfrm>
          <a:prstGeom prst="rect">
            <a:avLst/>
          </a:prstGeom>
        </p:spPr>
        <p:txBody>
          <a:bodyPr vert="horz" wrap="square" lIns="0" tIns="0" rIns="0" bIns="0" rtlCol="0">
            <a:noAutofit/>
          </a:bodyPr>
          <a:lstStyle/>
          <a:p>
            <a:pPr algn="just">
              <a:lnSpc>
                <a:spcPct val="114000"/>
              </a:lnSpc>
            </a:pPr>
            <a:r>
              <a:rPr lang="da-DK" sz="110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Kursister på korte højskolekurser er oftest ældre</a:t>
            </a: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Størstedelen af kursisterne på korte højskolekurser er i alderen 50-69 år (37 pct.) og 70-79 år (27 pct.). Samtidig er meget få kursister under 30 (10 pct. i alt). </a:t>
            </a:r>
          </a:p>
          <a:p>
            <a:pPr algn="just">
              <a:lnSpc>
                <a:spcPct val="114000"/>
              </a:lnSpc>
            </a:pPr>
            <a:endPar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lnSpc>
                <a:spcPct val="114000"/>
              </a:lnSpc>
            </a:pPr>
            <a:r>
              <a:rPr lang="da-DK" sz="1100"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rPr>
              <a:t>Ligeledes, som ved de lange højskolekurser, indikerer tallene således, at de korte højskolekurser ikke er fordelt som i befolkningen. Dog er de korte højskolekurser mere jævnt fordelt end de lange, og da der ikke fremstår noget entydigt billede af kursisternes alder sammenlignes i de følgende analyser med hele befolkningen.</a:t>
            </a:r>
            <a:endPar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a:p>
            <a:pPr algn="just"/>
            <a:endParaRPr lang="da-DK" sz="1050" b="1" dirty="0">
              <a:solidFill>
                <a:schemeClr val="tx1">
                  <a:lumMod val="65000"/>
                  <a:lumOff val="35000"/>
                </a:schemeClr>
              </a:solidFill>
              <a:latin typeface="Verdana" panose="020B0604030504040204" pitchFamily="34" charset="0"/>
              <a:ea typeface="Verdana" panose="020B0604030504040204" pitchFamily="34" charset="0"/>
              <a:cs typeface="Vani" panose="02040502050405020303" pitchFamily="18" charset="0"/>
            </a:endParaRPr>
          </a:p>
        </p:txBody>
      </p:sp>
      <p:graphicFrame>
        <p:nvGraphicFramePr>
          <p:cNvPr id="16" name="Diagram 15">
            <a:extLst>
              <a:ext uri="{FF2B5EF4-FFF2-40B4-BE49-F238E27FC236}">
                <a16:creationId xmlns:a16="http://schemas.microsoft.com/office/drawing/2014/main" id="{26DBC0F1-7CE1-40ED-B941-ABCF9CE6E768}"/>
              </a:ext>
            </a:extLst>
          </p:cNvPr>
          <p:cNvGraphicFramePr>
            <a:graphicFrameLocks/>
          </p:cNvGraphicFramePr>
          <p:nvPr>
            <p:extLst>
              <p:ext uri="{D42A27DB-BD31-4B8C-83A1-F6EECF244321}">
                <p14:modId xmlns:p14="http://schemas.microsoft.com/office/powerpoint/2010/main" val="1622546930"/>
              </p:ext>
            </p:extLst>
          </p:nvPr>
        </p:nvGraphicFramePr>
        <p:xfrm>
          <a:off x="721941" y="3805291"/>
          <a:ext cx="3870696" cy="24065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 16">
            <a:extLst>
              <a:ext uri="{FF2B5EF4-FFF2-40B4-BE49-F238E27FC236}">
                <a16:creationId xmlns:a16="http://schemas.microsoft.com/office/drawing/2014/main" id="{D48B836B-7880-4BDE-96B7-3802DB9D0785}"/>
              </a:ext>
            </a:extLst>
          </p:cNvPr>
          <p:cNvGraphicFramePr>
            <a:graphicFrameLocks/>
          </p:cNvGraphicFramePr>
          <p:nvPr>
            <p:extLst>
              <p:ext uri="{D42A27DB-BD31-4B8C-83A1-F6EECF244321}">
                <p14:modId xmlns:p14="http://schemas.microsoft.com/office/powerpoint/2010/main" val="97570060"/>
              </p:ext>
            </p:extLst>
          </p:nvPr>
        </p:nvGraphicFramePr>
        <p:xfrm>
          <a:off x="5225354" y="3805291"/>
          <a:ext cx="4056976" cy="24065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3925437"/>
      </p:ext>
    </p:extLst>
  </p:cSld>
  <p:clrMapOvr>
    <a:masterClrMapping/>
  </p:clrMapOvr>
</p:sld>
</file>

<file path=ppt/theme/theme1.xml><?xml version="1.0" encoding="utf-8"?>
<a:theme xmlns:a="http://schemas.openxmlformats.org/drawingml/2006/main" name="MB rapport">
  <a:themeElements>
    <a:clrScheme name="Brugerdefineret 1">
      <a:dk1>
        <a:sysClr val="windowText" lastClr="000000"/>
      </a:dk1>
      <a:lt1>
        <a:sysClr val="window" lastClr="FFFFFF"/>
      </a:lt1>
      <a:dk2>
        <a:srgbClr val="000000"/>
      </a:dk2>
      <a:lt2>
        <a:srgbClr val="FFFFFF"/>
      </a:lt2>
      <a:accent1>
        <a:srgbClr val="004B60"/>
      </a:accent1>
      <a:accent2>
        <a:srgbClr val="DC295C"/>
      </a:accent2>
      <a:accent3>
        <a:srgbClr val="547282"/>
      </a:accent3>
      <a:accent4>
        <a:srgbClr val="91A1AD"/>
      </a:accent4>
      <a:accent5>
        <a:srgbClr val="D48086"/>
      </a:accent5>
      <a:accent6>
        <a:srgbClr val="E7BBBB"/>
      </a:accent6>
      <a:hlink>
        <a:srgbClr val="787878"/>
      </a:hlink>
      <a:folHlink>
        <a:srgbClr val="B9B9B9"/>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belon i A4 format (god til print)" id="{47AAB091-A175-FF45-B600-431AECDDFD4C}" vid="{30800154-0522-564B-9F91-C38F2794275E}"/>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rugerdefineret 1">
    <a:dk1>
      <a:sysClr val="windowText" lastClr="000000"/>
    </a:dk1>
    <a:lt1>
      <a:sysClr val="window" lastClr="FFFFFF"/>
    </a:lt1>
    <a:dk2>
      <a:srgbClr val="000000"/>
    </a:dk2>
    <a:lt2>
      <a:srgbClr val="FFFFFF"/>
    </a:lt2>
    <a:accent1>
      <a:srgbClr val="004B60"/>
    </a:accent1>
    <a:accent2>
      <a:srgbClr val="DC295C"/>
    </a:accent2>
    <a:accent3>
      <a:srgbClr val="547282"/>
    </a:accent3>
    <a:accent4>
      <a:srgbClr val="91A1AD"/>
    </a:accent4>
    <a:accent5>
      <a:srgbClr val="D48086"/>
    </a:accent5>
    <a:accent6>
      <a:srgbClr val="E7BBBB"/>
    </a:accent6>
    <a:hlink>
      <a:srgbClr val="787878"/>
    </a:hlink>
    <a:folHlink>
      <a:srgbClr val="B9B9B9"/>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rugerdefineret 1">
    <a:dk1>
      <a:sysClr val="windowText" lastClr="000000"/>
    </a:dk1>
    <a:lt1>
      <a:sysClr val="window" lastClr="FFFFFF"/>
    </a:lt1>
    <a:dk2>
      <a:srgbClr val="000000"/>
    </a:dk2>
    <a:lt2>
      <a:srgbClr val="FFFFFF"/>
    </a:lt2>
    <a:accent1>
      <a:srgbClr val="004B60"/>
    </a:accent1>
    <a:accent2>
      <a:srgbClr val="DC295C"/>
    </a:accent2>
    <a:accent3>
      <a:srgbClr val="547282"/>
    </a:accent3>
    <a:accent4>
      <a:srgbClr val="91A1AD"/>
    </a:accent4>
    <a:accent5>
      <a:srgbClr val="D48086"/>
    </a:accent5>
    <a:accent6>
      <a:srgbClr val="E7BBBB"/>
    </a:accent6>
    <a:hlink>
      <a:srgbClr val="787878"/>
    </a:hlink>
    <a:folHlink>
      <a:srgbClr val="B9B9B9"/>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rugerdefineret 1">
    <a:dk1>
      <a:sysClr val="windowText" lastClr="000000"/>
    </a:dk1>
    <a:lt1>
      <a:sysClr val="window" lastClr="FFFFFF"/>
    </a:lt1>
    <a:dk2>
      <a:srgbClr val="000000"/>
    </a:dk2>
    <a:lt2>
      <a:srgbClr val="FFFFFF"/>
    </a:lt2>
    <a:accent1>
      <a:srgbClr val="004B60"/>
    </a:accent1>
    <a:accent2>
      <a:srgbClr val="DC295C"/>
    </a:accent2>
    <a:accent3>
      <a:srgbClr val="547282"/>
    </a:accent3>
    <a:accent4>
      <a:srgbClr val="91A1AD"/>
    </a:accent4>
    <a:accent5>
      <a:srgbClr val="D48086"/>
    </a:accent5>
    <a:accent6>
      <a:srgbClr val="E7BBBB"/>
    </a:accent6>
    <a:hlink>
      <a:srgbClr val="787878"/>
    </a:hlink>
    <a:folHlink>
      <a:srgbClr val="B9B9B9"/>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rugerdefineret 1">
    <a:dk1>
      <a:sysClr val="windowText" lastClr="000000"/>
    </a:dk1>
    <a:lt1>
      <a:sysClr val="window" lastClr="FFFFFF"/>
    </a:lt1>
    <a:dk2>
      <a:srgbClr val="000000"/>
    </a:dk2>
    <a:lt2>
      <a:srgbClr val="FFFFFF"/>
    </a:lt2>
    <a:accent1>
      <a:srgbClr val="004B60"/>
    </a:accent1>
    <a:accent2>
      <a:srgbClr val="DC295C"/>
    </a:accent2>
    <a:accent3>
      <a:srgbClr val="547282"/>
    </a:accent3>
    <a:accent4>
      <a:srgbClr val="91A1AD"/>
    </a:accent4>
    <a:accent5>
      <a:srgbClr val="D48086"/>
    </a:accent5>
    <a:accent6>
      <a:srgbClr val="E7BBBB"/>
    </a:accent6>
    <a:hlink>
      <a:srgbClr val="787878"/>
    </a:hlink>
    <a:folHlink>
      <a:srgbClr val="B9B9B9"/>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E325CCD51005C4481DA83011129F229" ma:contentTypeVersion="13" ma:contentTypeDescription="Opret et nyt dokument." ma:contentTypeScope="" ma:versionID="64908143780dcb1e622fe32f47f1372a">
  <xsd:schema xmlns:xsd="http://www.w3.org/2001/XMLSchema" xmlns:xs="http://www.w3.org/2001/XMLSchema" xmlns:p="http://schemas.microsoft.com/office/2006/metadata/properties" xmlns:ns2="5eeda8d1-feb0-4b20-bedb-bdde6c14ea97" xmlns:ns3="a74fd038-c977-4c0e-b475-a29d12076730" targetNamespace="http://schemas.microsoft.com/office/2006/metadata/properties" ma:root="true" ma:fieldsID="a3ed5df8d6b8fb575431346d3d5eae42" ns2:_="" ns3:_="">
    <xsd:import namespace="5eeda8d1-feb0-4b20-bedb-bdde6c14ea97"/>
    <xsd:import namespace="a74fd038-c977-4c0e-b475-a29d120767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da8d1-feb0-4b20-bedb-bdde6c14ea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4fd038-c977-4c0e-b475-a29d12076730"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6E1E81-C64E-42A1-8836-DF0E086DDC45}">
  <ds:schemaRefs>
    <ds:schemaRef ds:uri="http://schemas.microsoft.com/sharepoint/v3/contenttype/forms"/>
  </ds:schemaRefs>
</ds:datastoreItem>
</file>

<file path=customXml/itemProps2.xml><?xml version="1.0" encoding="utf-8"?>
<ds:datastoreItem xmlns:ds="http://schemas.openxmlformats.org/officeDocument/2006/customXml" ds:itemID="{E3F01ACF-4D85-451A-B3CF-E5332AF44EA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2D9B263-1149-46CF-A401-7E564691C735}"/>
</file>

<file path=docProps/app.xml><?xml version="1.0" encoding="utf-8"?>
<Properties xmlns="http://schemas.openxmlformats.org/officeDocument/2006/extended-properties" xmlns:vt="http://schemas.openxmlformats.org/officeDocument/2006/docPropsVTypes">
  <Template>MB rapport</Template>
  <TotalTime>17118</TotalTime>
  <Words>6902</Words>
  <Application>Microsoft Office PowerPoint</Application>
  <PresentationFormat>A4-papir (210 x 297 mm)</PresentationFormat>
  <Paragraphs>574</Paragraphs>
  <Slides>40</Slides>
  <Notes>16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40</vt:i4>
      </vt:variant>
    </vt:vector>
  </HeadingPairs>
  <TitlesOfParts>
    <vt:vector size="44" baseType="lpstr">
      <vt:lpstr>Arial</vt:lpstr>
      <vt:lpstr>Calibri</vt:lpstr>
      <vt:lpstr>Verdana</vt:lpstr>
      <vt:lpstr>MB rapport</vt:lpstr>
      <vt:lpstr>PowerPoint-præsentation</vt:lpstr>
      <vt:lpstr>PowerPoint-præsentation</vt:lpstr>
      <vt:lpstr>Om undersøgelsen</vt:lpstr>
      <vt:lpstr>PowerPoint-præsentation</vt:lpstr>
      <vt:lpstr>PowerPoint-præsentation</vt:lpstr>
      <vt:lpstr>PowerPoint-præsentation</vt:lpstr>
      <vt:lpstr>Fire interessante fund</vt:lpstr>
      <vt:lpstr>PowerPoint-præsentation</vt:lpstr>
      <vt:lpstr>Flest unge tager på lange højskolekurser, mens ældre tager på korte højskolekurser</vt:lpstr>
      <vt:lpstr>Flest kvinder tager på både korte og lange højskolekurser</vt:lpstr>
      <vt:lpstr>Køn og alder på de lange kurser</vt:lpstr>
      <vt:lpstr>Køn og alder på de korte kurser</vt:lpstr>
      <vt:lpstr>Færre unge med anden etnisk herkomst på lange højskolekurser </vt:lpstr>
      <vt:lpstr>Andelen af kursister med anden etnisk herkomst på lange højskolekurser er faldet svagt de seneste år </vt:lpstr>
      <vt:lpstr>Færre med anden etnisk herkomst på korte højskolekurser </vt:lpstr>
      <vt:lpstr>Andelen af kursister med anden etnisk herkomst på korte højskolekurser har været uforandret de seneste år </vt:lpstr>
      <vt:lpstr>Ingen sammenhæng mellem køn og herkomst blandt kursister</vt:lpstr>
      <vt:lpstr>Geografisk fordeling – lange kurser</vt:lpstr>
      <vt:lpstr>Geografisk fordeling – korte kurser</vt:lpstr>
      <vt:lpstr>PowerPoint-præsentation</vt:lpstr>
      <vt:lpstr>Uddannelsesbaggrund – lange højskolekurser</vt:lpstr>
      <vt:lpstr>Uddannelsesbaggrund – lange højskolekurser</vt:lpstr>
      <vt:lpstr>Kursister på lange højskolekurser, der senest har gennemført gymnasial uddannelse</vt:lpstr>
      <vt:lpstr>Kursister på lange højskolekurser, der senest har gennemført en grundskoleuddannelse</vt:lpstr>
      <vt:lpstr>Uddannelsesmæssig familiebaggrund – lange kurser</vt:lpstr>
      <vt:lpstr>Uddannelsesbaggrund – korte kurser</vt:lpstr>
      <vt:lpstr>Uddannelsesaktivitet før og efter højskoleophold</vt:lpstr>
      <vt:lpstr>Uddannelsesaktivitet før højskoleophold</vt:lpstr>
      <vt:lpstr>Uddannelsesaktivitet efter højskoleophold</vt:lpstr>
      <vt:lpstr>PowerPoint-præsentation</vt:lpstr>
      <vt:lpstr>Indkomst i familien – lange kurser</vt:lpstr>
      <vt:lpstr>Personlig indkomst – korte kurser</vt:lpstr>
      <vt:lpstr>PowerPoint-præsentation</vt:lpstr>
      <vt:lpstr>Primær tilknytning til arbejdsmarkedet</vt:lpstr>
      <vt:lpstr>Primær tilknytning til arbejdsmarkedet</vt:lpstr>
      <vt:lpstr>Primær tilknytning til arbejdsmarkedet</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Mille Urioste</dc:creator>
  <cp:lastModifiedBy>Mette Skov Hansen</cp:lastModifiedBy>
  <cp:revision>883</cp:revision>
  <cp:lastPrinted>2019-12-04T09:47:48Z</cp:lastPrinted>
  <dcterms:created xsi:type="dcterms:W3CDTF">2019-11-20T08:32:10Z</dcterms:created>
  <dcterms:modified xsi:type="dcterms:W3CDTF">2021-09-02T10:48:09Z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0x0101005E325CCD51005C4481DA83011129F229</vt:lpwstr>
  </property>
</Properties>
</file>